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96" r:id="rId3"/>
    <p:sldId id="267" r:id="rId4"/>
    <p:sldId id="259" r:id="rId5"/>
    <p:sldId id="276" r:id="rId6"/>
    <p:sldId id="277" r:id="rId7"/>
    <p:sldId id="278" r:id="rId8"/>
    <p:sldId id="279" r:id="rId9"/>
    <p:sldId id="280" r:id="rId10"/>
    <p:sldId id="281" r:id="rId11"/>
    <p:sldId id="282" r:id="rId12"/>
    <p:sldId id="283" r:id="rId13"/>
    <p:sldId id="287" r:id="rId14"/>
    <p:sldId id="284" r:id="rId15"/>
    <p:sldId id="285" r:id="rId16"/>
    <p:sldId id="289" r:id="rId17"/>
    <p:sldId id="286" r:id="rId18"/>
    <p:sldId id="295" r:id="rId19"/>
    <p:sldId id="288" r:id="rId20"/>
    <p:sldId id="293" r:id="rId21"/>
    <p:sldId id="294" r:id="rId22"/>
    <p:sldId id="297" r:id="rId2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gan Askan" initials="DA" lastIdx="4" clrIdx="0">
    <p:extLst>
      <p:ext uri="{19B8F6BF-5375-455C-9EA6-DF929625EA0E}">
        <p15:presenceInfo xmlns:p15="http://schemas.microsoft.com/office/powerpoint/2012/main" userId="3b5144f68ebea4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E0000"/>
    <a:srgbClr val="009A46"/>
    <a:srgbClr val="EC95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68" autoAdjust="0"/>
    <p:restoredTop sz="62437" autoAdjust="0"/>
  </p:normalViewPr>
  <p:slideViewPr>
    <p:cSldViewPr snapToGrid="0">
      <p:cViewPr varScale="1">
        <p:scale>
          <a:sx n="53" d="100"/>
          <a:sy n="53" d="100"/>
        </p:scale>
        <p:origin x="1978" y="3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37" y="2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0-14T21:11:05.663" idx="1">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10-14T21:11:05.663" idx="1">
    <p:pos x="10" y="10"/>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10-14T21:11:05.663" idx="1">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1275F54-C1CC-4598-93B2-D93D82079EDC}" type="datetimeFigureOut">
              <a:rPr lang="en-US" smtClean="0"/>
              <a:t>4/22/2016</a:t>
            </a:fld>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26B8ED71-1286-4312-8D60-D71A3236B9BF}" type="slidenum">
              <a:rPr lang="en-US" smtClean="0"/>
              <a:t>‹#›</a:t>
            </a:fld>
            <a:endParaRPr lang="en-US"/>
          </a:p>
        </p:txBody>
      </p:sp>
    </p:spTree>
    <p:extLst>
      <p:ext uri="{BB962C8B-B14F-4D97-AF65-F5344CB8AC3E}">
        <p14:creationId xmlns:p14="http://schemas.microsoft.com/office/powerpoint/2010/main" val="508303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My problem is layer classification of the surfaces where cells migrate. I have analyzed data sets obtained from cells’ movement on different layers. Data sets have only velocity information of the cells. I have tried to analyze this data sets to classify different layer types by using clustering algorithms.</a:t>
            </a:r>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1</a:t>
            </a:fld>
            <a:endParaRPr lang="en-US"/>
          </a:p>
        </p:txBody>
      </p:sp>
    </p:spTree>
    <p:extLst>
      <p:ext uri="{BB962C8B-B14F-4D97-AF65-F5344CB8AC3E}">
        <p14:creationId xmlns:p14="http://schemas.microsoft.com/office/powerpoint/2010/main" val="1182140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defTabSz="966612">
              <a:defRPr/>
            </a:pPr>
            <a:r>
              <a:rPr lang="en-US" sz="1200" b="0" kern="1200" dirty="0" smtClean="0">
                <a:solidFill>
                  <a:schemeClr val="tx1"/>
                </a:solidFill>
                <a:effectLst/>
                <a:latin typeface="+mn-lt"/>
                <a:ea typeface="+mn-ea"/>
                <a:cs typeface="+mn-cs"/>
              </a:rPr>
              <a:t>This is the combination of sample sets by average. There are only 5 different lines here to present 5 different layers.</a:t>
            </a:r>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10</a:t>
            </a:fld>
            <a:endParaRPr lang="en-US"/>
          </a:p>
        </p:txBody>
      </p:sp>
    </p:spTree>
    <p:extLst>
      <p:ext uri="{BB962C8B-B14F-4D97-AF65-F5344CB8AC3E}">
        <p14:creationId xmlns:p14="http://schemas.microsoft.com/office/powerpoint/2010/main" val="518395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To make that visualization more understandable by smoothing, I used moving averages. As you see, now the tendencies of lines, in other words velocities of cells in time, are clearer to comprehend. This graph was constructed with moving average of next 5 values. It is 5 because 5 is high enough to provide smoothness to graph, and low enough to keep variability in the data. I tried 2, 3, 8, 10 and 5:40 is the one that visualizes this graph best. And, still, you can notice some line formations hard to distinguish.</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Here,</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And here, these are also the parts that k-means clustering cannot cluster clearly. That is why I can classify some, not all of them.</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6B8ED71-1286-4312-8D60-D71A3236B9BF}" type="slidenum">
              <a:rPr lang="en-US" smtClean="0"/>
              <a:t>11</a:t>
            </a:fld>
            <a:endParaRPr lang="en-US"/>
          </a:p>
        </p:txBody>
      </p:sp>
    </p:spTree>
    <p:extLst>
      <p:ext uri="{BB962C8B-B14F-4D97-AF65-F5344CB8AC3E}">
        <p14:creationId xmlns:p14="http://schemas.microsoft.com/office/powerpoint/2010/main" val="387779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And, since there are different trends through time series, I performed different clustering in two different part of the time series.</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is the first analysis, which includes between the time period of 0 and 2.5 hours.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6B8ED71-1286-4312-8D60-D71A3236B9BF}" type="slidenum">
              <a:rPr lang="en-US" smtClean="0"/>
              <a:t>12</a:t>
            </a:fld>
            <a:endParaRPr lang="en-US"/>
          </a:p>
        </p:txBody>
      </p:sp>
    </p:spTree>
    <p:extLst>
      <p:ext uri="{BB962C8B-B14F-4D97-AF65-F5344CB8AC3E}">
        <p14:creationId xmlns:p14="http://schemas.microsoft.com/office/powerpoint/2010/main" val="2736152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result is not bad. SPSS distinguished layers by looking a particular cell velocity distribution.</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There are only 4 wrong output out of 40 instances.</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So, success rate is 90% in the beginning phase of cell migration. And, visual difference is also confirmed statistically with this ratio.</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6B8ED71-1286-4312-8D60-D71A3236B9BF}" type="slidenum">
              <a:rPr lang="en-US" smtClean="0"/>
              <a:t>13</a:t>
            </a:fld>
            <a:endParaRPr lang="en-US"/>
          </a:p>
        </p:txBody>
      </p:sp>
    </p:spTree>
    <p:extLst>
      <p:ext uri="{BB962C8B-B14F-4D97-AF65-F5344CB8AC3E}">
        <p14:creationId xmlns:p14="http://schemas.microsoft.com/office/powerpoint/2010/main" val="415831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Likewise, I did the analysis in the maturity phase too. Here, PDL is the fastest surface instead of RGDS in the beginning phase. This phase is between 5 – 10 hours of time series.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6B8ED71-1286-4312-8D60-D71A3236B9BF}" type="slidenum">
              <a:rPr lang="en-US" smtClean="0"/>
              <a:t>14</a:t>
            </a:fld>
            <a:endParaRPr lang="en-US"/>
          </a:p>
        </p:txBody>
      </p:sp>
    </p:spTree>
    <p:extLst>
      <p:ext uri="{BB962C8B-B14F-4D97-AF65-F5344CB8AC3E}">
        <p14:creationId xmlns:p14="http://schemas.microsoft.com/office/powerpoint/2010/main" val="2909491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Same analysis, but result is better here. There is only one wrong classification here.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one.</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So, much better success rate.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6B8ED71-1286-4312-8D60-D71A3236B9BF}" type="slidenum">
              <a:rPr lang="en-US" smtClean="0"/>
              <a:t>15</a:t>
            </a:fld>
            <a:endParaRPr lang="en-US"/>
          </a:p>
        </p:txBody>
      </p:sp>
    </p:spTree>
    <p:extLst>
      <p:ext uri="{BB962C8B-B14F-4D97-AF65-F5344CB8AC3E}">
        <p14:creationId xmlns:p14="http://schemas.microsoft.com/office/powerpoint/2010/main" val="1199959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These are the actual footages of cells on aforementioned layers. You can easily see the velocity differences.</a:t>
            </a:r>
            <a:endParaRPr lang="en-US" sz="1200" b="1" kern="1200" dirty="0" smtClean="0">
              <a:solidFill>
                <a:schemeClr val="tx1"/>
              </a:solidFill>
              <a:effectLst/>
              <a:latin typeface="+mn-lt"/>
              <a:ea typeface="+mn-ea"/>
              <a:cs typeface="+mn-cs"/>
            </a:endParaRPr>
          </a:p>
          <a:p>
            <a:pPr defTabSz="966612">
              <a:defRPr/>
            </a:pPr>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16</a:t>
            </a:fld>
            <a:endParaRPr lang="en-US"/>
          </a:p>
        </p:txBody>
      </p:sp>
    </p:spTree>
    <p:extLst>
      <p:ext uri="{BB962C8B-B14F-4D97-AF65-F5344CB8AC3E}">
        <p14:creationId xmlns:p14="http://schemas.microsoft.com/office/powerpoint/2010/main" val="1268151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So, consequently, my insights are;</a:t>
            </a:r>
            <a:endParaRPr lang="en-US" sz="1200" b="1"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b="0" kern="1200" dirty="0" smtClean="0">
                <a:solidFill>
                  <a:schemeClr val="tx1"/>
                </a:solidFill>
                <a:effectLst/>
                <a:latin typeface="+mn-lt"/>
                <a:ea typeface="+mn-ea"/>
                <a:cs typeface="+mn-cs"/>
              </a:rPr>
              <a:t>There are 2 classes in the beginning and maturity phases, since we have actually 5 layer types, other 3 types cannot be classified or clustered statistically.</a:t>
            </a:r>
            <a:endParaRPr lang="en-US" sz="1200" b="1"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b="0" kern="1200" dirty="0" smtClean="0">
                <a:solidFill>
                  <a:schemeClr val="tx1"/>
                </a:solidFill>
                <a:effectLst/>
                <a:latin typeface="+mn-lt"/>
                <a:ea typeface="+mn-ea"/>
                <a:cs typeface="+mn-cs"/>
              </a:rPr>
              <a:t>Both statistically and visually, cells migrate significantly slower on the layer type FLS in every phase.</a:t>
            </a:r>
            <a:endParaRPr lang="en-US" sz="1200" b="1"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b="0" kern="1200" dirty="0" smtClean="0">
                <a:solidFill>
                  <a:schemeClr val="tx1"/>
                </a:solidFill>
                <a:effectLst/>
                <a:latin typeface="+mn-lt"/>
                <a:ea typeface="+mn-ea"/>
                <a:cs typeface="+mn-cs"/>
              </a:rPr>
              <a:t>Likewise, cells migrate significantly faster on the layer type RGDS in beginning phase.</a:t>
            </a:r>
            <a:endParaRPr lang="en-US" sz="1200" b="1"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b="0" kern="1200" dirty="0" smtClean="0">
                <a:solidFill>
                  <a:schemeClr val="tx1"/>
                </a:solidFill>
                <a:effectLst/>
                <a:latin typeface="+mn-lt"/>
                <a:ea typeface="+mn-ea"/>
                <a:cs typeface="+mn-cs"/>
              </a:rPr>
              <a:t>And, cells migrate significantly faster on the layer type PDL in maturity phase both statistically and visually.</a:t>
            </a:r>
            <a:endParaRPr lang="en-US" sz="1200" b="1"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b="0" kern="1200" dirty="0" smtClean="0">
                <a:solidFill>
                  <a:schemeClr val="tx1"/>
                </a:solidFill>
                <a:effectLst/>
                <a:latin typeface="+mn-lt"/>
                <a:ea typeface="+mn-ea"/>
                <a:cs typeface="+mn-cs"/>
              </a:rPr>
              <a:t>We reached 90% success rate in the beginning phase, and 97.5% in maturity phase.</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That’s all I can present. Thanks.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6B8ED71-1286-4312-8D60-D71A3236B9BF}" type="slidenum">
              <a:rPr lang="en-US" smtClean="0"/>
              <a:t>17</a:t>
            </a:fld>
            <a:endParaRPr lang="en-US"/>
          </a:p>
        </p:txBody>
      </p:sp>
    </p:spTree>
    <p:extLst>
      <p:ext uri="{BB962C8B-B14F-4D97-AF65-F5344CB8AC3E}">
        <p14:creationId xmlns:p14="http://schemas.microsoft.com/office/powerpoint/2010/main" val="3557484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defTabSz="966612">
              <a:defRPr/>
            </a:pPr>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18</a:t>
            </a:fld>
            <a:endParaRPr lang="en-US"/>
          </a:p>
        </p:txBody>
      </p:sp>
    </p:spTree>
    <p:extLst>
      <p:ext uri="{BB962C8B-B14F-4D97-AF65-F5344CB8AC3E}">
        <p14:creationId xmlns:p14="http://schemas.microsoft.com/office/powerpoint/2010/main" val="2157345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defTabSz="966612">
              <a:defRPr/>
            </a:pPr>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19</a:t>
            </a:fld>
            <a:endParaRPr lang="en-US"/>
          </a:p>
        </p:txBody>
      </p:sp>
    </p:spTree>
    <p:extLst>
      <p:ext uri="{BB962C8B-B14F-4D97-AF65-F5344CB8AC3E}">
        <p14:creationId xmlns:p14="http://schemas.microsoft.com/office/powerpoint/2010/main" val="1619608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 have used k-means clustering method for clustering. And, I have tried to answer the question “Do cell’s migration differ depending on the surface type?”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answer is “Yes”.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But not all of them, I could only have classified some. We’ll get into details in the following slides. Even though, this is an unsupervised learning problem, I prefer to use the term “classify”.  Because, we have sort of initial insights that some of the surfaces allow cells move faster than the others.</a:t>
            </a:r>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2</a:t>
            </a:fld>
            <a:endParaRPr lang="en-US"/>
          </a:p>
        </p:txBody>
      </p:sp>
    </p:spTree>
    <p:extLst>
      <p:ext uri="{BB962C8B-B14F-4D97-AF65-F5344CB8AC3E}">
        <p14:creationId xmlns:p14="http://schemas.microsoft.com/office/powerpoint/2010/main" val="2070003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B8ED71-1286-4312-8D60-D71A3236B9BF}" type="slidenum">
              <a:rPr lang="en-US" smtClean="0"/>
              <a:t>20</a:t>
            </a:fld>
            <a:endParaRPr lang="en-US"/>
          </a:p>
        </p:txBody>
      </p:sp>
    </p:spTree>
    <p:extLst>
      <p:ext uri="{BB962C8B-B14F-4D97-AF65-F5344CB8AC3E}">
        <p14:creationId xmlns:p14="http://schemas.microsoft.com/office/powerpoint/2010/main" val="1709038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B8ED71-1286-4312-8D60-D71A3236B9BF}" type="slidenum">
              <a:rPr lang="en-US" smtClean="0"/>
              <a:t>21</a:t>
            </a:fld>
            <a:endParaRPr lang="en-US"/>
          </a:p>
        </p:txBody>
      </p:sp>
    </p:spTree>
    <p:extLst>
      <p:ext uri="{BB962C8B-B14F-4D97-AF65-F5344CB8AC3E}">
        <p14:creationId xmlns:p14="http://schemas.microsoft.com/office/powerpoint/2010/main" val="106553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B8ED71-1286-4312-8D60-D71A3236B9BF}" type="slidenum">
              <a:rPr lang="en-US" smtClean="0"/>
              <a:t>22</a:t>
            </a:fld>
            <a:endParaRPr lang="en-US"/>
          </a:p>
        </p:txBody>
      </p:sp>
    </p:spTree>
    <p:extLst>
      <p:ext uri="{BB962C8B-B14F-4D97-AF65-F5344CB8AC3E}">
        <p14:creationId xmlns:p14="http://schemas.microsoft.com/office/powerpoint/2010/main" val="10384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So, the data is provided by Prof. Sur from Department of Biology from cancer cells movement research.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have 5 different layer types, each type has two sample set, each sample set has 10 cells, and each cell has 40 observations in terms of velocity.  So, we have total 4000 instances. 15 minutes intervals velocities.</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Here is a part of the data,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As I said we have 5 types of layer need to be classified. Those abbreviations stand for some chemical terms. For example, PA is for “peptide </a:t>
            </a:r>
            <a:r>
              <a:rPr lang="en-US" sz="1200" b="0" kern="1200" dirty="0" err="1" smtClean="0">
                <a:solidFill>
                  <a:schemeClr val="tx1"/>
                </a:solidFill>
                <a:effectLst/>
                <a:latin typeface="+mn-lt"/>
                <a:ea typeface="+mn-ea"/>
                <a:cs typeface="+mn-cs"/>
              </a:rPr>
              <a:t>amphiphile</a:t>
            </a:r>
            <a:r>
              <a:rPr lang="en-US" sz="1200" b="0" kern="1200" dirty="0" smtClean="0">
                <a:solidFill>
                  <a:schemeClr val="tx1"/>
                </a:solidFill>
                <a:effectLst/>
                <a:latin typeface="+mn-lt"/>
                <a:ea typeface="+mn-ea"/>
                <a:cs typeface="+mn-cs"/>
              </a:rPr>
              <a:t>”, F is “forward” and R is “reverse”.</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And, we have 2 sample sets for each.</a:t>
            </a:r>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3</a:t>
            </a:fld>
            <a:endParaRPr lang="en-US"/>
          </a:p>
        </p:txBody>
      </p:sp>
    </p:spTree>
    <p:extLst>
      <p:ext uri="{BB962C8B-B14F-4D97-AF65-F5344CB8AC3E}">
        <p14:creationId xmlns:p14="http://schemas.microsoft.com/office/powerpoint/2010/main" val="2563274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This chart shows average cells velocities throughout observations, each line represents test conditions. Remember, 2 tests for each layer, there are 10 lines here. I know it is not so easy to distinguish lines, I will clarify all in the following slides, but even here you can see some similar patterns for same layers.</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Like these.</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6B8ED71-1286-4312-8D60-D71A3236B9BF}" type="slidenum">
              <a:rPr lang="en-US" smtClean="0"/>
              <a:t>4</a:t>
            </a:fld>
            <a:endParaRPr lang="en-US"/>
          </a:p>
        </p:txBody>
      </p:sp>
    </p:spTree>
    <p:extLst>
      <p:ext uri="{BB962C8B-B14F-4D97-AF65-F5344CB8AC3E}">
        <p14:creationId xmlns:p14="http://schemas.microsoft.com/office/powerpoint/2010/main" val="2702061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If we would like to look closer for each sets. Here is the EPA-1 and 2 velocity series throughout in 40 instances, by the way there is 15 minutes between each observations. As expected, cells behave similar in same type of surface.</a:t>
            </a:r>
            <a:endParaRPr lang="en-US" sz="1200" b="1" kern="1200" dirty="0" smtClean="0">
              <a:solidFill>
                <a:schemeClr val="tx1"/>
              </a:solidFill>
              <a:effectLst/>
              <a:latin typeface="+mn-lt"/>
              <a:ea typeface="+mn-ea"/>
              <a:cs typeface="+mn-cs"/>
            </a:endParaRPr>
          </a:p>
          <a:p>
            <a:pPr defTabSz="966612">
              <a:defRPr/>
            </a:pPr>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5</a:t>
            </a:fld>
            <a:endParaRPr lang="en-US"/>
          </a:p>
        </p:txBody>
      </p:sp>
    </p:spTree>
    <p:extLst>
      <p:ext uri="{BB962C8B-B14F-4D97-AF65-F5344CB8AC3E}">
        <p14:creationId xmlns:p14="http://schemas.microsoft.com/office/powerpoint/2010/main" val="89675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This is for FLS surface type.</a:t>
            </a:r>
            <a:endParaRPr lang="en-US" sz="1200" b="1" kern="1200" dirty="0" smtClean="0">
              <a:solidFill>
                <a:schemeClr val="tx1"/>
              </a:solidFill>
              <a:effectLst/>
              <a:latin typeface="+mn-lt"/>
              <a:ea typeface="+mn-ea"/>
              <a:cs typeface="+mn-cs"/>
            </a:endParaRPr>
          </a:p>
          <a:p>
            <a:pPr defTabSz="966612">
              <a:defRPr/>
            </a:pPr>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6</a:t>
            </a:fld>
            <a:endParaRPr lang="en-US"/>
          </a:p>
        </p:txBody>
      </p:sp>
    </p:spTree>
    <p:extLst>
      <p:ext uri="{BB962C8B-B14F-4D97-AF65-F5344CB8AC3E}">
        <p14:creationId xmlns:p14="http://schemas.microsoft.com/office/powerpoint/2010/main" val="571853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This is for PDL. And, you can also see that some are getting faster by time.</a:t>
            </a:r>
            <a:endParaRPr lang="en-US" sz="1200" b="1" kern="1200" dirty="0" smtClean="0">
              <a:solidFill>
                <a:schemeClr val="tx1"/>
              </a:solidFill>
              <a:effectLst/>
              <a:latin typeface="+mn-lt"/>
              <a:ea typeface="+mn-ea"/>
              <a:cs typeface="+mn-cs"/>
            </a:endParaRPr>
          </a:p>
          <a:p>
            <a:pPr defTabSz="966612">
              <a:defRPr/>
            </a:pPr>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7</a:t>
            </a:fld>
            <a:endParaRPr lang="en-US"/>
          </a:p>
        </p:txBody>
      </p:sp>
    </p:spTree>
    <p:extLst>
      <p:ext uri="{BB962C8B-B14F-4D97-AF65-F5344CB8AC3E}">
        <p14:creationId xmlns:p14="http://schemas.microsoft.com/office/powerpoint/2010/main" val="2867747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And, some are getting slower. This is for RGDS.</a:t>
            </a:r>
            <a:endParaRPr lang="en-US" sz="1200" b="1" kern="1200" dirty="0" smtClean="0">
              <a:solidFill>
                <a:schemeClr val="tx1"/>
              </a:solidFill>
              <a:effectLst/>
              <a:latin typeface="+mn-lt"/>
              <a:ea typeface="+mn-ea"/>
              <a:cs typeface="+mn-cs"/>
            </a:endParaRPr>
          </a:p>
          <a:p>
            <a:pPr defTabSz="966612">
              <a:defRPr/>
            </a:pPr>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8</a:t>
            </a:fld>
            <a:endParaRPr lang="en-US"/>
          </a:p>
        </p:txBody>
      </p:sp>
    </p:spTree>
    <p:extLst>
      <p:ext uri="{BB962C8B-B14F-4D97-AF65-F5344CB8AC3E}">
        <p14:creationId xmlns:p14="http://schemas.microsoft.com/office/powerpoint/2010/main" val="3374117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marL="0" marR="0" indent="0" algn="l" defTabSz="966612"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This is for RSL. Getting faster again, even though the slop is relatively small.</a:t>
            </a:r>
            <a:endParaRPr lang="en-US" sz="1200" b="1" kern="1200" dirty="0" smtClean="0">
              <a:solidFill>
                <a:schemeClr val="tx1"/>
              </a:solidFill>
              <a:effectLst/>
              <a:latin typeface="+mn-lt"/>
              <a:ea typeface="+mn-ea"/>
              <a:cs typeface="+mn-cs"/>
            </a:endParaRPr>
          </a:p>
          <a:p>
            <a:pPr defTabSz="966612">
              <a:defRPr/>
            </a:pPr>
            <a:endParaRPr lang="en-US" dirty="0"/>
          </a:p>
        </p:txBody>
      </p:sp>
      <p:sp>
        <p:nvSpPr>
          <p:cNvPr id="4" name="Slide Number Placeholder 3"/>
          <p:cNvSpPr>
            <a:spLocks noGrp="1"/>
          </p:cNvSpPr>
          <p:nvPr>
            <p:ph type="sldNum" sz="quarter" idx="10"/>
          </p:nvPr>
        </p:nvSpPr>
        <p:spPr/>
        <p:txBody>
          <a:bodyPr/>
          <a:lstStyle/>
          <a:p>
            <a:fld id="{26B8ED71-1286-4312-8D60-D71A3236B9BF}" type="slidenum">
              <a:rPr lang="en-US" smtClean="0"/>
              <a:t>9</a:t>
            </a:fld>
            <a:endParaRPr lang="en-US"/>
          </a:p>
        </p:txBody>
      </p:sp>
    </p:spTree>
    <p:extLst>
      <p:ext uri="{BB962C8B-B14F-4D97-AF65-F5344CB8AC3E}">
        <p14:creationId xmlns:p14="http://schemas.microsoft.com/office/powerpoint/2010/main" val="380669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C32952-6512-4993-8306-1843EF592E0C}" type="datetime1">
              <a:rPr lang="en-US"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50085F-C434-4B6B-8A14-A3C6C25CD3D6}" type="slidenum">
              <a:rPr lang="en-US" smtClean="0"/>
              <a:t>‹#›</a:t>
            </a:fld>
            <a:endParaRPr lang="en-US"/>
          </a:p>
        </p:txBody>
      </p:sp>
    </p:spTree>
    <p:extLst>
      <p:ext uri="{BB962C8B-B14F-4D97-AF65-F5344CB8AC3E}">
        <p14:creationId xmlns:p14="http://schemas.microsoft.com/office/powerpoint/2010/main" val="1092614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F635C2-A2C8-4C93-9216-C730356E7BBE}" type="datetime1">
              <a:rPr lang="en-US"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50085F-C434-4B6B-8A14-A3C6C25CD3D6}" type="slidenum">
              <a:rPr lang="en-US" smtClean="0"/>
              <a:t>‹#›</a:t>
            </a:fld>
            <a:endParaRPr lang="en-US"/>
          </a:p>
        </p:txBody>
      </p:sp>
    </p:spTree>
    <p:extLst>
      <p:ext uri="{BB962C8B-B14F-4D97-AF65-F5344CB8AC3E}">
        <p14:creationId xmlns:p14="http://schemas.microsoft.com/office/powerpoint/2010/main" val="2907538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67DCA0-C1A7-4DFF-B3AF-5196432E9D41}" type="datetime1">
              <a:rPr lang="en-US"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50085F-C434-4B6B-8A14-A3C6C25CD3D6}" type="slidenum">
              <a:rPr lang="en-US" smtClean="0"/>
              <a:t>‹#›</a:t>
            </a:fld>
            <a:endParaRPr lang="en-US"/>
          </a:p>
        </p:txBody>
      </p:sp>
    </p:spTree>
    <p:extLst>
      <p:ext uri="{BB962C8B-B14F-4D97-AF65-F5344CB8AC3E}">
        <p14:creationId xmlns:p14="http://schemas.microsoft.com/office/powerpoint/2010/main" val="4292540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E8882-D379-4020-ABCF-273C6004444A}" type="datetime1">
              <a:rPr lang="en-US"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50085F-C434-4B6B-8A14-A3C6C25CD3D6}" type="slidenum">
              <a:rPr lang="en-US" smtClean="0"/>
              <a:t>‹#›</a:t>
            </a:fld>
            <a:endParaRPr lang="en-US"/>
          </a:p>
        </p:txBody>
      </p:sp>
    </p:spTree>
    <p:extLst>
      <p:ext uri="{BB962C8B-B14F-4D97-AF65-F5344CB8AC3E}">
        <p14:creationId xmlns:p14="http://schemas.microsoft.com/office/powerpoint/2010/main" val="402656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26BC91-A530-43B3-8F3D-AB3E6D6D3551}" type="datetime1">
              <a:rPr lang="en-US"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50085F-C434-4B6B-8A14-A3C6C25CD3D6}" type="slidenum">
              <a:rPr lang="en-US" smtClean="0"/>
              <a:t>‹#›</a:t>
            </a:fld>
            <a:endParaRPr lang="en-US"/>
          </a:p>
        </p:txBody>
      </p:sp>
    </p:spTree>
    <p:extLst>
      <p:ext uri="{BB962C8B-B14F-4D97-AF65-F5344CB8AC3E}">
        <p14:creationId xmlns:p14="http://schemas.microsoft.com/office/powerpoint/2010/main" val="326142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C0E797-F693-461F-82EB-925074F82BA6}" type="datetime1">
              <a:rPr lang="en-US" smtClean="0"/>
              <a:t>4/22/2016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50085F-C434-4B6B-8A14-A3C6C25CD3D6}" type="slidenum">
              <a:rPr lang="en-US" smtClean="0"/>
              <a:t>‹#›</a:t>
            </a:fld>
            <a:endParaRPr lang="en-US"/>
          </a:p>
        </p:txBody>
      </p:sp>
    </p:spTree>
    <p:extLst>
      <p:ext uri="{BB962C8B-B14F-4D97-AF65-F5344CB8AC3E}">
        <p14:creationId xmlns:p14="http://schemas.microsoft.com/office/powerpoint/2010/main" val="193595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C94F11-F8CD-4424-9218-77D552EFCFE3}" type="datetime1">
              <a:rPr lang="en-US" smtClean="0"/>
              <a:t>4/22/2016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50085F-C434-4B6B-8A14-A3C6C25CD3D6}" type="slidenum">
              <a:rPr lang="en-US" smtClean="0"/>
              <a:t>‹#›</a:t>
            </a:fld>
            <a:endParaRPr lang="en-US"/>
          </a:p>
        </p:txBody>
      </p:sp>
    </p:spTree>
    <p:extLst>
      <p:ext uri="{BB962C8B-B14F-4D97-AF65-F5344CB8AC3E}">
        <p14:creationId xmlns:p14="http://schemas.microsoft.com/office/powerpoint/2010/main" val="66514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247EFA-B4D6-42E8-974D-9D55F97E235F}" type="datetime1">
              <a:rPr lang="en-US" smtClean="0"/>
              <a:t>4/22/2016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50085F-C434-4B6B-8A14-A3C6C25CD3D6}" type="slidenum">
              <a:rPr lang="en-US" smtClean="0"/>
              <a:t>‹#›</a:t>
            </a:fld>
            <a:endParaRPr lang="en-US"/>
          </a:p>
        </p:txBody>
      </p:sp>
    </p:spTree>
    <p:extLst>
      <p:ext uri="{BB962C8B-B14F-4D97-AF65-F5344CB8AC3E}">
        <p14:creationId xmlns:p14="http://schemas.microsoft.com/office/powerpoint/2010/main" val="1827662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C9BEA7-CE17-4790-AD0C-1F9B7BD1047D}" type="datetime1">
              <a:rPr lang="en-US" smtClean="0"/>
              <a:t>4/22/2016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50085F-C434-4B6B-8A14-A3C6C25CD3D6}" type="slidenum">
              <a:rPr lang="en-US" smtClean="0"/>
              <a:t>‹#›</a:t>
            </a:fld>
            <a:endParaRPr lang="en-US"/>
          </a:p>
        </p:txBody>
      </p:sp>
    </p:spTree>
    <p:extLst>
      <p:ext uri="{BB962C8B-B14F-4D97-AF65-F5344CB8AC3E}">
        <p14:creationId xmlns:p14="http://schemas.microsoft.com/office/powerpoint/2010/main" val="3331684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B73528-C655-4E28-B315-E85EBA8CCC38}" type="datetime1">
              <a:rPr lang="en-US" smtClean="0"/>
              <a:t>4/22/2016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50085F-C434-4B6B-8A14-A3C6C25CD3D6}" type="slidenum">
              <a:rPr lang="en-US" smtClean="0"/>
              <a:t>‹#›</a:t>
            </a:fld>
            <a:endParaRPr lang="en-US"/>
          </a:p>
        </p:txBody>
      </p:sp>
    </p:spTree>
    <p:extLst>
      <p:ext uri="{BB962C8B-B14F-4D97-AF65-F5344CB8AC3E}">
        <p14:creationId xmlns:p14="http://schemas.microsoft.com/office/powerpoint/2010/main" val="419352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78DA8C-40B0-4D3A-92F5-0334A4E40036}" type="datetime1">
              <a:rPr lang="en-US" smtClean="0"/>
              <a:t>4/22/2016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50085F-C434-4B6B-8A14-A3C6C25CD3D6}" type="slidenum">
              <a:rPr lang="en-US" smtClean="0"/>
              <a:t>‹#›</a:t>
            </a:fld>
            <a:endParaRPr lang="en-US"/>
          </a:p>
        </p:txBody>
      </p:sp>
    </p:spTree>
    <p:extLst>
      <p:ext uri="{BB962C8B-B14F-4D97-AF65-F5344CB8AC3E}">
        <p14:creationId xmlns:p14="http://schemas.microsoft.com/office/powerpoint/2010/main" val="415730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7FABE-CCC7-474E-AD7D-A7A80F2D4662}" type="datetime1">
              <a:rPr lang="en-US" smtClean="0"/>
              <a:t>4/22/2016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0085F-C434-4B6B-8A14-A3C6C25CD3D6}" type="slidenum">
              <a:rPr lang="en-US" smtClean="0"/>
              <a:t>‹#›</a:t>
            </a:fld>
            <a:endParaRPr lang="en-US"/>
          </a:p>
        </p:txBody>
      </p:sp>
    </p:spTree>
    <p:extLst>
      <p:ext uri="{BB962C8B-B14F-4D97-AF65-F5344CB8AC3E}">
        <p14:creationId xmlns:p14="http://schemas.microsoft.com/office/powerpoint/2010/main" val="3531170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microsoft.com/office/2007/relationships/media" Target="../media/media2.avi"/><Relationship Id="rId7"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video" Target="../media/media3.avi"/><Relationship Id="rId11" Type="http://schemas.openxmlformats.org/officeDocument/2006/relationships/image" Target="../media/image17.png"/><Relationship Id="rId5" Type="http://schemas.microsoft.com/office/2007/relationships/media" Target="../media/media3.avi"/><Relationship Id="rId10" Type="http://schemas.openxmlformats.org/officeDocument/2006/relationships/image" Target="../media/image16.png"/><Relationship Id="rId4" Type="http://schemas.openxmlformats.org/officeDocument/2006/relationships/video" Target="../media/media2.avi"/><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3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3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Introduction</a:t>
            </a:r>
            <a:endParaRPr lang="en-US" dirty="0">
              <a:solidFill>
                <a:srgbClr val="FFC000"/>
              </a:solidFill>
            </a:endParaRPr>
          </a:p>
        </p:txBody>
      </p:sp>
      <p:sp>
        <p:nvSpPr>
          <p:cNvPr id="7" name="Slide Number Placeholder 6"/>
          <p:cNvSpPr>
            <a:spLocks noGrp="1"/>
          </p:cNvSpPr>
          <p:nvPr>
            <p:ph type="sldNum" sz="quarter" idx="12"/>
          </p:nvPr>
        </p:nvSpPr>
        <p:spPr/>
        <p:txBody>
          <a:bodyPr/>
          <a:lstStyle/>
          <a:p>
            <a:fld id="{B550085F-C434-4B6B-8A14-A3C6C25CD3D6}" type="slidenum">
              <a:rPr lang="en-US" smtClean="0"/>
              <a:t>1</a:t>
            </a:fld>
            <a:endParaRPr lang="en-US"/>
          </a:p>
        </p:txBody>
      </p:sp>
      <p:pic>
        <p:nvPicPr>
          <p:cNvPr id="4" name="Picture 3"/>
          <p:cNvPicPr>
            <a:picLocks noChangeAspect="1"/>
          </p:cNvPicPr>
          <p:nvPr/>
        </p:nvPicPr>
        <p:blipFill>
          <a:blip r:embed="rId3"/>
          <a:stretch>
            <a:fillRect/>
          </a:stretch>
        </p:blipFill>
        <p:spPr>
          <a:xfrm>
            <a:off x="2667000" y="1882296"/>
            <a:ext cx="6858000" cy="4448175"/>
          </a:xfrm>
          <a:prstGeom prst="rect">
            <a:avLst/>
          </a:prstGeom>
        </p:spPr>
      </p:pic>
      <p:sp>
        <p:nvSpPr>
          <p:cNvPr id="8" name="TextBox 7"/>
          <p:cNvSpPr txBox="1"/>
          <p:nvPr/>
        </p:nvSpPr>
        <p:spPr>
          <a:xfrm>
            <a:off x="6699023" y="6408107"/>
            <a:ext cx="4370107" cy="261610"/>
          </a:xfrm>
          <a:prstGeom prst="rect">
            <a:avLst/>
          </a:prstGeom>
          <a:noFill/>
        </p:spPr>
        <p:txBody>
          <a:bodyPr wrap="none" rtlCol="0">
            <a:spAutoFit/>
          </a:bodyPr>
          <a:lstStyle/>
          <a:p>
            <a:r>
              <a:rPr lang="en-US" sz="1100" i="1" dirty="0"/>
              <a:t>*http://www.epmmagazine.com/news/drug-combo-shrinks-melanomas/</a:t>
            </a:r>
          </a:p>
        </p:txBody>
      </p:sp>
      <p:sp>
        <p:nvSpPr>
          <p:cNvPr id="6" name="TextBox 5"/>
          <p:cNvSpPr txBox="1"/>
          <p:nvPr/>
        </p:nvSpPr>
        <p:spPr>
          <a:xfrm>
            <a:off x="3629010" y="1252217"/>
            <a:ext cx="4933979" cy="646331"/>
          </a:xfrm>
          <a:prstGeom prst="rect">
            <a:avLst/>
          </a:prstGeom>
          <a:noFill/>
        </p:spPr>
        <p:txBody>
          <a:bodyPr wrap="none" rtlCol="0">
            <a:spAutoFit/>
          </a:bodyPr>
          <a:lstStyle/>
          <a:p>
            <a:pPr algn="ctr"/>
            <a:r>
              <a:rPr lang="en-US" dirty="0" smtClean="0"/>
              <a:t>Layer classification by analyzing cell migration </a:t>
            </a:r>
            <a:r>
              <a:rPr lang="en-US" dirty="0" smtClean="0"/>
              <a:t>data</a:t>
            </a:r>
          </a:p>
          <a:p>
            <a:pPr algn="ctr"/>
            <a:r>
              <a:rPr lang="en-US" dirty="0" smtClean="0"/>
              <a:t>By Dogan Askan</a:t>
            </a:r>
            <a:endParaRPr lang="en-US" dirty="0"/>
          </a:p>
        </p:txBody>
      </p:sp>
    </p:spTree>
    <p:extLst>
      <p:ext uri="{BB962C8B-B14F-4D97-AF65-F5344CB8AC3E}">
        <p14:creationId xmlns:p14="http://schemas.microsoft.com/office/powerpoint/2010/main" val="4102923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Data Visualization - Combination </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10</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5818" y="1265071"/>
            <a:ext cx="9840364" cy="5589774"/>
          </a:xfrm>
          <a:prstGeom prst="rect">
            <a:avLst/>
          </a:prstGeom>
        </p:spPr>
      </p:pic>
    </p:spTree>
    <p:extLst>
      <p:ext uri="{BB962C8B-B14F-4D97-AF65-F5344CB8AC3E}">
        <p14:creationId xmlns:p14="http://schemas.microsoft.com/office/powerpoint/2010/main" val="1109873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Data Visualization – Moving AVG </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11</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76" y="1261930"/>
            <a:ext cx="9851448" cy="5596070"/>
          </a:xfrm>
          <a:prstGeom prst="rect">
            <a:avLst/>
          </a:prstGeom>
          <a:ln w="28575">
            <a:noFill/>
          </a:ln>
        </p:spPr>
      </p:pic>
      <p:sp>
        <p:nvSpPr>
          <p:cNvPr id="4" name="Oval 3"/>
          <p:cNvSpPr/>
          <p:nvPr/>
        </p:nvSpPr>
        <p:spPr>
          <a:xfrm>
            <a:off x="3873730" y="3995651"/>
            <a:ext cx="2648989" cy="1291244"/>
          </a:xfrm>
          <a:prstGeom prst="ellipse">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920538" y="4017818"/>
            <a:ext cx="1030778" cy="864524"/>
          </a:xfrm>
          <a:prstGeom prst="ellipse">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683433" y="4117571"/>
            <a:ext cx="2056014" cy="648393"/>
          </a:xfrm>
          <a:prstGeom prst="ellipse">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43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Clustering – Beginning Phase</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12</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76" y="1261930"/>
            <a:ext cx="9851448" cy="5596070"/>
          </a:xfrm>
          <a:prstGeom prst="rect">
            <a:avLst/>
          </a:prstGeom>
        </p:spPr>
      </p:pic>
      <p:sp>
        <p:nvSpPr>
          <p:cNvPr id="7" name="Rectangle 6"/>
          <p:cNvSpPr/>
          <p:nvPr/>
        </p:nvSpPr>
        <p:spPr>
          <a:xfrm>
            <a:off x="1862051" y="1429789"/>
            <a:ext cx="2017222" cy="506522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rcRect l="27667" t="2505" r="4546" b="6288"/>
          <a:stretch/>
        </p:blipFill>
        <p:spPr>
          <a:xfrm>
            <a:off x="3895898" y="1402080"/>
            <a:ext cx="6677891" cy="5104015"/>
          </a:xfrm>
          <a:prstGeom prst="rect">
            <a:avLst/>
          </a:prstGeom>
        </p:spPr>
      </p:pic>
      <p:sp>
        <p:nvSpPr>
          <p:cNvPr id="4" name="TextBox 3"/>
          <p:cNvSpPr txBox="1"/>
          <p:nvPr/>
        </p:nvSpPr>
        <p:spPr>
          <a:xfrm>
            <a:off x="1940886" y="3492422"/>
            <a:ext cx="872675" cy="461665"/>
          </a:xfrm>
          <a:prstGeom prst="rect">
            <a:avLst/>
          </a:prstGeom>
          <a:noFill/>
        </p:spPr>
        <p:txBody>
          <a:bodyPr wrap="none" rtlCol="0">
            <a:spAutoFit/>
          </a:bodyPr>
          <a:lstStyle/>
          <a:p>
            <a:r>
              <a:rPr lang="en-US" sz="2400" dirty="0" smtClean="0">
                <a:solidFill>
                  <a:srgbClr val="DE0000"/>
                </a:solidFill>
              </a:rPr>
              <a:t>RGDS</a:t>
            </a:r>
            <a:endParaRPr lang="en-US" sz="2400" dirty="0">
              <a:solidFill>
                <a:srgbClr val="DE0000"/>
              </a:solidFill>
            </a:endParaRPr>
          </a:p>
        </p:txBody>
      </p:sp>
      <p:sp>
        <p:nvSpPr>
          <p:cNvPr id="8" name="TextBox 7"/>
          <p:cNvSpPr txBox="1"/>
          <p:nvPr/>
        </p:nvSpPr>
        <p:spPr>
          <a:xfrm>
            <a:off x="1940886" y="5819985"/>
            <a:ext cx="592278" cy="461665"/>
          </a:xfrm>
          <a:prstGeom prst="rect">
            <a:avLst/>
          </a:prstGeom>
          <a:noFill/>
        </p:spPr>
        <p:txBody>
          <a:bodyPr wrap="none" rtlCol="0">
            <a:spAutoFit/>
          </a:bodyPr>
          <a:lstStyle/>
          <a:p>
            <a:r>
              <a:rPr lang="en-US" sz="2400" dirty="0" smtClean="0">
                <a:solidFill>
                  <a:srgbClr val="EC9514"/>
                </a:solidFill>
              </a:rPr>
              <a:t>FSL</a:t>
            </a:r>
            <a:endParaRPr lang="en-US" sz="2400" dirty="0">
              <a:solidFill>
                <a:srgbClr val="EC9514"/>
              </a:solidFill>
            </a:endParaRPr>
          </a:p>
        </p:txBody>
      </p:sp>
    </p:spTree>
    <p:extLst>
      <p:ext uri="{BB962C8B-B14F-4D97-AF65-F5344CB8AC3E}">
        <p14:creationId xmlns:p14="http://schemas.microsoft.com/office/powerpoint/2010/main" val="39516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Clustering – Beginning Phase</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13</a:t>
            </a:fld>
            <a:endParaRPr lang="en-US"/>
          </a:p>
        </p:txBody>
      </p:sp>
      <p:sp>
        <p:nvSpPr>
          <p:cNvPr id="10" name="Oval 9"/>
          <p:cNvSpPr/>
          <p:nvPr/>
        </p:nvSpPr>
        <p:spPr>
          <a:xfrm>
            <a:off x="7146467" y="2152450"/>
            <a:ext cx="3390900" cy="261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146467" y="3045342"/>
            <a:ext cx="3390900" cy="261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146467" y="5053239"/>
            <a:ext cx="3390900" cy="261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787548" y="3716010"/>
            <a:ext cx="3390900" cy="261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390389" y="4893128"/>
            <a:ext cx="1440907" cy="646331"/>
          </a:xfrm>
          <a:prstGeom prst="rect">
            <a:avLst/>
          </a:prstGeom>
          <a:noFill/>
        </p:spPr>
        <p:txBody>
          <a:bodyPr wrap="none" rtlCol="0">
            <a:spAutoFit/>
          </a:bodyPr>
          <a:lstStyle/>
          <a:p>
            <a:pPr algn="ctr"/>
            <a:r>
              <a:rPr lang="en-US" dirty="0" smtClean="0"/>
              <a:t>Success Ratio</a:t>
            </a:r>
          </a:p>
          <a:p>
            <a:pPr algn="ctr"/>
            <a:r>
              <a:rPr lang="en-US" dirty="0" smtClean="0"/>
              <a:t>90%</a:t>
            </a:r>
            <a:endParaRPr lang="en-US" dirty="0"/>
          </a:p>
        </p:txBody>
      </p:sp>
      <p:pic>
        <p:nvPicPr>
          <p:cNvPr id="5" name="Picture 4"/>
          <p:cNvPicPr>
            <a:picLocks noChangeAspect="1"/>
          </p:cNvPicPr>
          <p:nvPr/>
        </p:nvPicPr>
        <p:blipFill>
          <a:blip r:embed="rId3"/>
          <a:stretch>
            <a:fillRect/>
          </a:stretch>
        </p:blipFill>
        <p:spPr>
          <a:xfrm>
            <a:off x="1871546" y="1521597"/>
            <a:ext cx="3108960" cy="4911343"/>
          </a:xfrm>
          <a:prstGeom prst="rect">
            <a:avLst/>
          </a:prstGeom>
        </p:spPr>
      </p:pic>
      <p:pic>
        <p:nvPicPr>
          <p:cNvPr id="7" name="Picture 6"/>
          <p:cNvPicPr>
            <a:picLocks noChangeAspect="1"/>
          </p:cNvPicPr>
          <p:nvPr/>
        </p:nvPicPr>
        <p:blipFill>
          <a:blip r:embed="rId4"/>
          <a:stretch>
            <a:fillRect/>
          </a:stretch>
        </p:blipFill>
        <p:spPr>
          <a:xfrm>
            <a:off x="7241179" y="1521595"/>
            <a:ext cx="3108960" cy="4911343"/>
          </a:xfrm>
          <a:prstGeom prst="rect">
            <a:avLst/>
          </a:prstGeom>
        </p:spPr>
      </p:pic>
    </p:spTree>
    <p:extLst>
      <p:ext uri="{BB962C8B-B14F-4D97-AF65-F5344CB8AC3E}">
        <p14:creationId xmlns:p14="http://schemas.microsoft.com/office/powerpoint/2010/main" val="29070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Clustering – Maturity Phase</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14</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76" y="1261930"/>
            <a:ext cx="9851448" cy="5596070"/>
          </a:xfrm>
          <a:prstGeom prst="rect">
            <a:avLst/>
          </a:prstGeom>
        </p:spPr>
      </p:pic>
      <p:sp>
        <p:nvSpPr>
          <p:cNvPr id="7" name="Rectangle 6"/>
          <p:cNvSpPr/>
          <p:nvPr/>
        </p:nvSpPr>
        <p:spPr>
          <a:xfrm flipH="1">
            <a:off x="5907577" y="1429789"/>
            <a:ext cx="4034443" cy="5065222"/>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cstate="print">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rcRect l="2916" t="2801" r="52081" b="6388"/>
          <a:stretch/>
        </p:blipFill>
        <p:spPr>
          <a:xfrm>
            <a:off x="1457498" y="1418705"/>
            <a:ext cx="4433455" cy="5081848"/>
          </a:xfrm>
          <a:prstGeom prst="rect">
            <a:avLst/>
          </a:prstGeom>
        </p:spPr>
      </p:pic>
      <p:sp>
        <p:nvSpPr>
          <p:cNvPr id="8" name="TextBox 7"/>
          <p:cNvSpPr txBox="1"/>
          <p:nvPr/>
        </p:nvSpPr>
        <p:spPr>
          <a:xfrm>
            <a:off x="7418784" y="5618770"/>
            <a:ext cx="592278" cy="461665"/>
          </a:xfrm>
          <a:prstGeom prst="rect">
            <a:avLst/>
          </a:prstGeom>
          <a:noFill/>
        </p:spPr>
        <p:txBody>
          <a:bodyPr wrap="none" rtlCol="0">
            <a:spAutoFit/>
          </a:bodyPr>
          <a:lstStyle/>
          <a:p>
            <a:r>
              <a:rPr lang="en-US" sz="2400" smtClean="0">
                <a:solidFill>
                  <a:srgbClr val="EC9514"/>
                </a:solidFill>
              </a:rPr>
              <a:t>FSL</a:t>
            </a:r>
            <a:endParaRPr lang="en-US" sz="2400" dirty="0">
              <a:solidFill>
                <a:srgbClr val="EC9514"/>
              </a:solidFill>
            </a:endParaRPr>
          </a:p>
        </p:txBody>
      </p:sp>
      <p:sp>
        <p:nvSpPr>
          <p:cNvPr id="9" name="TextBox 8"/>
          <p:cNvSpPr txBox="1"/>
          <p:nvPr/>
        </p:nvSpPr>
        <p:spPr>
          <a:xfrm>
            <a:off x="7383743" y="1460632"/>
            <a:ext cx="662361" cy="461665"/>
          </a:xfrm>
          <a:prstGeom prst="rect">
            <a:avLst/>
          </a:prstGeom>
          <a:noFill/>
        </p:spPr>
        <p:txBody>
          <a:bodyPr wrap="none" rtlCol="0">
            <a:spAutoFit/>
          </a:bodyPr>
          <a:lstStyle/>
          <a:p>
            <a:r>
              <a:rPr lang="en-US" sz="2400" dirty="0" smtClean="0">
                <a:solidFill>
                  <a:srgbClr val="009A46"/>
                </a:solidFill>
              </a:rPr>
              <a:t>PDL</a:t>
            </a:r>
            <a:endParaRPr lang="en-US" sz="2400" dirty="0">
              <a:solidFill>
                <a:srgbClr val="009A46"/>
              </a:solidFill>
            </a:endParaRPr>
          </a:p>
        </p:txBody>
      </p:sp>
    </p:spTree>
    <p:extLst>
      <p:ext uri="{BB962C8B-B14F-4D97-AF65-F5344CB8AC3E}">
        <p14:creationId xmlns:p14="http://schemas.microsoft.com/office/powerpoint/2010/main" val="700989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Clustering – Maturity Phase</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15</a:t>
            </a:fld>
            <a:endParaRPr lang="en-US"/>
          </a:p>
        </p:txBody>
      </p:sp>
      <p:pic>
        <p:nvPicPr>
          <p:cNvPr id="4" name="Picture 3"/>
          <p:cNvPicPr>
            <a:picLocks noChangeAspect="1"/>
          </p:cNvPicPr>
          <p:nvPr/>
        </p:nvPicPr>
        <p:blipFill>
          <a:blip r:embed="rId3"/>
          <a:stretch>
            <a:fillRect/>
          </a:stretch>
        </p:blipFill>
        <p:spPr>
          <a:xfrm>
            <a:off x="1918692" y="1529218"/>
            <a:ext cx="3104047" cy="4903586"/>
          </a:xfrm>
          <a:prstGeom prst="rect">
            <a:avLst/>
          </a:prstGeom>
        </p:spPr>
      </p:pic>
      <p:pic>
        <p:nvPicPr>
          <p:cNvPr id="5" name="Picture 4"/>
          <p:cNvPicPr>
            <a:picLocks noChangeAspect="1"/>
          </p:cNvPicPr>
          <p:nvPr/>
        </p:nvPicPr>
        <p:blipFill>
          <a:blip r:embed="rId4"/>
          <a:stretch>
            <a:fillRect/>
          </a:stretch>
        </p:blipFill>
        <p:spPr>
          <a:xfrm>
            <a:off x="7198946" y="1529218"/>
            <a:ext cx="3098936" cy="4900120"/>
          </a:xfrm>
          <a:prstGeom prst="rect">
            <a:avLst/>
          </a:prstGeom>
        </p:spPr>
      </p:pic>
      <p:sp>
        <p:nvSpPr>
          <p:cNvPr id="6" name="Oval 5"/>
          <p:cNvSpPr/>
          <p:nvPr/>
        </p:nvSpPr>
        <p:spPr>
          <a:xfrm>
            <a:off x="7032167" y="4163786"/>
            <a:ext cx="3390900" cy="261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90389" y="4893128"/>
            <a:ext cx="1440907" cy="646331"/>
          </a:xfrm>
          <a:prstGeom prst="rect">
            <a:avLst/>
          </a:prstGeom>
          <a:noFill/>
        </p:spPr>
        <p:txBody>
          <a:bodyPr wrap="none" rtlCol="0">
            <a:spAutoFit/>
          </a:bodyPr>
          <a:lstStyle/>
          <a:p>
            <a:pPr algn="ctr"/>
            <a:r>
              <a:rPr lang="en-US" dirty="0" smtClean="0"/>
              <a:t>Success Ratio</a:t>
            </a:r>
          </a:p>
          <a:p>
            <a:pPr algn="ctr"/>
            <a:r>
              <a:rPr lang="en-US" dirty="0" smtClean="0"/>
              <a:t>97.5%</a:t>
            </a:r>
            <a:endParaRPr lang="en-US" dirty="0"/>
          </a:p>
        </p:txBody>
      </p:sp>
    </p:spTree>
    <p:extLst>
      <p:ext uri="{BB962C8B-B14F-4D97-AF65-F5344CB8AC3E}">
        <p14:creationId xmlns:p14="http://schemas.microsoft.com/office/powerpoint/2010/main" val="200583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Cell Migration</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16</a:t>
            </a:fld>
            <a:endParaRPr lang="en-US"/>
          </a:p>
        </p:txBody>
      </p:sp>
      <p:pic>
        <p:nvPicPr>
          <p:cNvPr id="7" name="160217_CXT2_FSL_15m_24h_Ph1_1_10.ids kept stack_10hours_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084320" y="2250232"/>
            <a:ext cx="4023360" cy="3017520"/>
          </a:xfrm>
          <a:prstGeom prst="rect">
            <a:avLst/>
          </a:prstGeom>
        </p:spPr>
      </p:pic>
      <p:pic>
        <p:nvPicPr>
          <p:cNvPr id="9" name="160208_CXT2_10RGDS_15m_24h_Ph_2_3_10.ids kept stack_10hours_movi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0" y="2250232"/>
            <a:ext cx="4023360" cy="3017521"/>
          </a:xfrm>
          <a:prstGeom prst="rect">
            <a:avLst/>
          </a:prstGeom>
        </p:spPr>
      </p:pic>
      <p:pic>
        <p:nvPicPr>
          <p:cNvPr id="11" name="160302_CXT2_PDL_15m_24h_Ph1_10_10_F10h.av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168640" y="2250232"/>
            <a:ext cx="4023360" cy="3017520"/>
          </a:xfrm>
          <a:prstGeom prst="rect">
            <a:avLst/>
          </a:prstGeom>
        </p:spPr>
      </p:pic>
      <p:sp>
        <p:nvSpPr>
          <p:cNvPr id="13" name="TextBox 12"/>
          <p:cNvSpPr txBox="1"/>
          <p:nvPr/>
        </p:nvSpPr>
        <p:spPr>
          <a:xfrm>
            <a:off x="5522443" y="5676175"/>
            <a:ext cx="1147109" cy="461665"/>
          </a:xfrm>
          <a:prstGeom prst="rect">
            <a:avLst/>
          </a:prstGeom>
          <a:noFill/>
        </p:spPr>
        <p:txBody>
          <a:bodyPr wrap="none" rtlCol="0">
            <a:spAutoFit/>
          </a:bodyPr>
          <a:lstStyle/>
          <a:p>
            <a:r>
              <a:rPr lang="en-US" sz="2400" dirty="0">
                <a:solidFill>
                  <a:srgbClr val="EC9514"/>
                </a:solidFill>
              </a:rPr>
              <a:t>Slowest</a:t>
            </a:r>
          </a:p>
        </p:txBody>
      </p:sp>
      <p:sp>
        <p:nvSpPr>
          <p:cNvPr id="12" name="TextBox 11"/>
          <p:cNvSpPr txBox="1"/>
          <p:nvPr/>
        </p:nvSpPr>
        <p:spPr>
          <a:xfrm>
            <a:off x="681473" y="5676176"/>
            <a:ext cx="2660408" cy="461665"/>
          </a:xfrm>
          <a:prstGeom prst="rect">
            <a:avLst/>
          </a:prstGeom>
          <a:noFill/>
        </p:spPr>
        <p:txBody>
          <a:bodyPr wrap="none" rtlCol="0">
            <a:spAutoFit/>
          </a:bodyPr>
          <a:lstStyle/>
          <a:p>
            <a:r>
              <a:rPr lang="en-US" sz="2400" dirty="0">
                <a:solidFill>
                  <a:srgbClr val="DE0000"/>
                </a:solidFill>
              </a:rPr>
              <a:t>Fastest in Beginning</a:t>
            </a:r>
          </a:p>
        </p:txBody>
      </p:sp>
      <p:sp>
        <p:nvSpPr>
          <p:cNvPr id="15" name="TextBox 14"/>
          <p:cNvSpPr txBox="1"/>
          <p:nvPr/>
        </p:nvSpPr>
        <p:spPr>
          <a:xfrm>
            <a:off x="8922089" y="5675300"/>
            <a:ext cx="2516458" cy="461665"/>
          </a:xfrm>
          <a:prstGeom prst="rect">
            <a:avLst/>
          </a:prstGeom>
          <a:noFill/>
        </p:spPr>
        <p:txBody>
          <a:bodyPr wrap="none" rtlCol="0">
            <a:spAutoFit/>
          </a:bodyPr>
          <a:lstStyle/>
          <a:p>
            <a:r>
              <a:rPr lang="en-US" sz="2400" dirty="0">
                <a:solidFill>
                  <a:srgbClr val="009A46"/>
                </a:solidFill>
              </a:rPr>
              <a:t>Fastest in Maturity</a:t>
            </a:r>
          </a:p>
        </p:txBody>
      </p:sp>
      <p:sp>
        <p:nvSpPr>
          <p:cNvPr id="4" name="TextBox 3"/>
          <p:cNvSpPr txBox="1"/>
          <p:nvPr/>
        </p:nvSpPr>
        <p:spPr>
          <a:xfrm>
            <a:off x="6922182" y="6408107"/>
            <a:ext cx="4216219" cy="261610"/>
          </a:xfrm>
          <a:prstGeom prst="rect">
            <a:avLst/>
          </a:prstGeom>
          <a:noFill/>
        </p:spPr>
        <p:txBody>
          <a:bodyPr wrap="none" rtlCol="0">
            <a:spAutoFit/>
          </a:bodyPr>
          <a:lstStyle/>
          <a:p>
            <a:r>
              <a:rPr lang="en-US" sz="1100" i="1" dirty="0" smtClean="0"/>
              <a:t>*Media is provided by Professor Shantanu Sur, Department of Biology</a:t>
            </a:r>
            <a:endParaRPr lang="en-US" sz="1100" i="1" dirty="0"/>
          </a:p>
        </p:txBody>
      </p:sp>
      <p:sp>
        <p:nvSpPr>
          <p:cNvPr id="14" name="TextBox 13"/>
          <p:cNvSpPr txBox="1"/>
          <p:nvPr/>
        </p:nvSpPr>
        <p:spPr>
          <a:xfrm>
            <a:off x="5799859" y="1562294"/>
            <a:ext cx="592278" cy="461665"/>
          </a:xfrm>
          <a:prstGeom prst="rect">
            <a:avLst/>
          </a:prstGeom>
          <a:noFill/>
        </p:spPr>
        <p:txBody>
          <a:bodyPr wrap="none" rtlCol="0">
            <a:spAutoFit/>
          </a:bodyPr>
          <a:lstStyle/>
          <a:p>
            <a:r>
              <a:rPr lang="en-US" sz="2400" dirty="0" smtClean="0">
                <a:solidFill>
                  <a:srgbClr val="EC9514"/>
                </a:solidFill>
              </a:rPr>
              <a:t>FSL</a:t>
            </a:r>
            <a:endParaRPr lang="en-US" sz="2400" dirty="0">
              <a:solidFill>
                <a:srgbClr val="EC9514"/>
              </a:solidFill>
            </a:endParaRPr>
          </a:p>
        </p:txBody>
      </p:sp>
      <p:sp>
        <p:nvSpPr>
          <p:cNvPr id="16" name="TextBox 15"/>
          <p:cNvSpPr txBox="1"/>
          <p:nvPr/>
        </p:nvSpPr>
        <p:spPr>
          <a:xfrm>
            <a:off x="1575340" y="1562295"/>
            <a:ext cx="872675" cy="461665"/>
          </a:xfrm>
          <a:prstGeom prst="rect">
            <a:avLst/>
          </a:prstGeom>
          <a:noFill/>
        </p:spPr>
        <p:txBody>
          <a:bodyPr wrap="none" rtlCol="0">
            <a:spAutoFit/>
          </a:bodyPr>
          <a:lstStyle/>
          <a:p>
            <a:r>
              <a:rPr lang="en-US" sz="2400" dirty="0" smtClean="0">
                <a:solidFill>
                  <a:srgbClr val="DE0000"/>
                </a:solidFill>
              </a:rPr>
              <a:t>RGDS</a:t>
            </a:r>
            <a:endParaRPr lang="en-US" sz="2400" dirty="0">
              <a:solidFill>
                <a:srgbClr val="DE0000"/>
              </a:solidFill>
            </a:endParaRPr>
          </a:p>
        </p:txBody>
      </p:sp>
      <p:sp>
        <p:nvSpPr>
          <p:cNvPr id="17" name="TextBox 16"/>
          <p:cNvSpPr txBox="1"/>
          <p:nvPr/>
        </p:nvSpPr>
        <p:spPr>
          <a:xfrm>
            <a:off x="9849138" y="1562296"/>
            <a:ext cx="662361" cy="461665"/>
          </a:xfrm>
          <a:prstGeom prst="rect">
            <a:avLst/>
          </a:prstGeom>
          <a:noFill/>
        </p:spPr>
        <p:txBody>
          <a:bodyPr wrap="none" rtlCol="0">
            <a:spAutoFit/>
          </a:bodyPr>
          <a:lstStyle/>
          <a:p>
            <a:r>
              <a:rPr lang="en-US" sz="2400" dirty="0" smtClean="0">
                <a:solidFill>
                  <a:srgbClr val="009A46"/>
                </a:solidFill>
              </a:rPr>
              <a:t>PDL</a:t>
            </a:r>
            <a:endParaRPr lang="en-US" sz="2400" dirty="0">
              <a:solidFill>
                <a:srgbClr val="009A46"/>
              </a:solidFill>
            </a:endParaRPr>
          </a:p>
        </p:txBody>
      </p:sp>
    </p:spTree>
    <p:extLst>
      <p:ext uri="{BB962C8B-B14F-4D97-AF65-F5344CB8AC3E}">
        <p14:creationId xmlns:p14="http://schemas.microsoft.com/office/powerpoint/2010/main" val="27244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14" fill="hold"/>
                                        <p:tgtEl>
                                          <p:spTgt spid="9"/>
                                        </p:tgtEl>
                                      </p:cBhvr>
                                    </p:cmd>
                                  </p:childTnLst>
                                </p:cTn>
                              </p:par>
                            </p:childTnLst>
                          </p:cTn>
                        </p:par>
                        <p:par>
                          <p:cTn id="7" fill="hold">
                            <p:stCondLst>
                              <p:cond delay="5714"/>
                            </p:stCondLst>
                            <p:childTnLst>
                              <p:par>
                                <p:cTn id="8" presetID="1" presetClass="mediacall" presetSubtype="0" fill="hold" nodeType="afterEffect">
                                  <p:stCondLst>
                                    <p:cond delay="0"/>
                                  </p:stCondLst>
                                  <p:childTnLst>
                                    <p:cmd type="call" cmd="playFrom(0.0)">
                                      <p:cBhvr>
                                        <p:cTn id="9" dur="5714" fill="hold"/>
                                        <p:tgtEl>
                                          <p:spTgt spid="7"/>
                                        </p:tgtEl>
                                      </p:cBhvr>
                                    </p:cmd>
                                  </p:childTnLst>
                                </p:cTn>
                              </p:par>
                            </p:childTnLst>
                          </p:cTn>
                        </p:par>
                        <p:par>
                          <p:cTn id="10" fill="hold">
                            <p:stCondLst>
                              <p:cond delay="11428"/>
                            </p:stCondLst>
                            <p:childTnLst>
                              <p:par>
                                <p:cTn id="11" presetID="1" presetClass="mediacall" presetSubtype="0" fill="hold" nodeType="afterEffect">
                                  <p:stCondLst>
                                    <p:cond delay="0"/>
                                  </p:stCondLst>
                                  <p:childTnLst>
                                    <p:cmd type="call" cmd="playFrom(0.0)">
                                      <p:cBhvr>
                                        <p:cTn id="12" dur="68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9"/>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repeatCount="indefinite" fill="hold" display="0">
                  <p:stCondLst>
                    <p:cond delay="indefinite"/>
                  </p:stCondLst>
                </p:cTn>
                <p:tgtEl>
                  <p:spTgt spid="7"/>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video>
              <p:cMediaNode vol="80000">
                <p:cTn id="25" repeatCount="indefinite" fill="hold" display="0">
                  <p:stCondLst>
                    <p:cond delay="indefinite"/>
                  </p:stCondLst>
                </p:cTn>
                <p:tgtEl>
                  <p:spTgt spid="11"/>
                </p:tgtEl>
              </p:cMediaNode>
            </p:video>
            <p:seq concurrent="1" nextAc="seek">
              <p:cTn id="26" restart="whenNotActive" fill="hold" evtFilter="cancelBubble" nodeType="interactiveSeq">
                <p:stCondLst>
                  <p:cond evt="onClick" delay="0">
                    <p:tgtEl>
                      <p:spTgt spid="1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Insights</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17</a:t>
            </a:fld>
            <a:endParaRPr lang="en-US"/>
          </a:p>
        </p:txBody>
      </p:sp>
      <p:sp>
        <p:nvSpPr>
          <p:cNvPr id="3" name="TextBox 2"/>
          <p:cNvSpPr txBox="1"/>
          <p:nvPr/>
        </p:nvSpPr>
        <p:spPr>
          <a:xfrm>
            <a:off x="2335258" y="2547257"/>
            <a:ext cx="7521483" cy="2308324"/>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2 classes for beginning, 2 classes for maturity</a:t>
            </a:r>
          </a:p>
          <a:p>
            <a:pPr marL="285750" indent="-285750">
              <a:buFont typeface="Arial" panose="020B0604020202020204" pitchFamily="34" charset="0"/>
              <a:buChar char="•"/>
            </a:pPr>
            <a:r>
              <a:rPr lang="en-US" dirty="0"/>
              <a:t>Cells migrate significantly slower on the layer type FLS in every phase</a:t>
            </a:r>
            <a:r>
              <a:rPr lang="en-US" dirty="0" smtClean="0"/>
              <a:t>.</a:t>
            </a:r>
          </a:p>
          <a:p>
            <a:pPr marL="285750" indent="-285750">
              <a:buFont typeface="Arial" panose="020B0604020202020204" pitchFamily="34" charset="0"/>
              <a:buChar char="•"/>
            </a:pPr>
            <a:r>
              <a:rPr lang="en-US" dirty="0"/>
              <a:t>Cells migrate significantly </a:t>
            </a:r>
            <a:r>
              <a:rPr lang="en-US" dirty="0" smtClean="0"/>
              <a:t>faster on </a:t>
            </a:r>
            <a:r>
              <a:rPr lang="en-US" dirty="0"/>
              <a:t>the layer type </a:t>
            </a:r>
            <a:r>
              <a:rPr lang="en-US" dirty="0" smtClean="0"/>
              <a:t>RGDS in beginning phase.</a:t>
            </a:r>
          </a:p>
          <a:p>
            <a:pPr marL="285750" indent="-285750">
              <a:buFont typeface="Arial" panose="020B0604020202020204" pitchFamily="34" charset="0"/>
              <a:buChar char="•"/>
            </a:pPr>
            <a:r>
              <a:rPr lang="en-US" dirty="0"/>
              <a:t>Cells migrate significantly </a:t>
            </a:r>
            <a:r>
              <a:rPr lang="en-US" dirty="0" smtClean="0"/>
              <a:t>faster on </a:t>
            </a:r>
            <a:r>
              <a:rPr lang="en-US" dirty="0"/>
              <a:t>the layer type </a:t>
            </a:r>
            <a:r>
              <a:rPr lang="en-US" dirty="0" smtClean="0"/>
              <a:t>PDL in maturity phase.</a:t>
            </a:r>
          </a:p>
          <a:p>
            <a:pPr marL="285750" indent="-285750">
              <a:buFont typeface="Arial" panose="020B0604020202020204" pitchFamily="34" charset="0"/>
              <a:buChar char="•"/>
            </a:pPr>
            <a:r>
              <a:rPr lang="en-US" dirty="0" smtClean="0"/>
              <a:t>90% success rate in the beginning phase, 97.5% in maturity.</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25542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Clustering – B Phase (Back-Up)</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18</a:t>
            </a:fld>
            <a:endParaRPr lang="en-US"/>
          </a:p>
        </p:txBody>
      </p:sp>
      <p:pic>
        <p:nvPicPr>
          <p:cNvPr id="3" name="Picture 2"/>
          <p:cNvPicPr>
            <a:picLocks noChangeAspect="1"/>
          </p:cNvPicPr>
          <p:nvPr/>
        </p:nvPicPr>
        <p:blipFill>
          <a:blip r:embed="rId3"/>
          <a:stretch>
            <a:fillRect/>
          </a:stretch>
        </p:blipFill>
        <p:spPr>
          <a:xfrm>
            <a:off x="0" y="1265071"/>
            <a:ext cx="1885950" cy="2619375"/>
          </a:xfrm>
          <a:prstGeom prst="rect">
            <a:avLst/>
          </a:prstGeom>
        </p:spPr>
      </p:pic>
      <p:pic>
        <p:nvPicPr>
          <p:cNvPr id="4" name="Picture 3"/>
          <p:cNvPicPr>
            <a:picLocks noChangeAspect="1"/>
          </p:cNvPicPr>
          <p:nvPr/>
        </p:nvPicPr>
        <p:blipFill>
          <a:blip r:embed="rId4"/>
          <a:stretch>
            <a:fillRect/>
          </a:stretch>
        </p:blipFill>
        <p:spPr>
          <a:xfrm>
            <a:off x="3771900" y="1269547"/>
            <a:ext cx="2276475" cy="4200525"/>
          </a:xfrm>
          <a:prstGeom prst="rect">
            <a:avLst/>
          </a:prstGeom>
        </p:spPr>
      </p:pic>
      <p:pic>
        <p:nvPicPr>
          <p:cNvPr id="5" name="Picture 4"/>
          <p:cNvPicPr>
            <a:picLocks noChangeAspect="1"/>
          </p:cNvPicPr>
          <p:nvPr/>
        </p:nvPicPr>
        <p:blipFill>
          <a:blip r:embed="rId5"/>
          <a:stretch>
            <a:fillRect/>
          </a:stretch>
        </p:blipFill>
        <p:spPr>
          <a:xfrm>
            <a:off x="1885950" y="1265071"/>
            <a:ext cx="1885950" cy="2619375"/>
          </a:xfrm>
          <a:prstGeom prst="rect">
            <a:avLst/>
          </a:prstGeom>
        </p:spPr>
      </p:pic>
      <p:pic>
        <p:nvPicPr>
          <p:cNvPr id="6" name="Picture 5"/>
          <p:cNvPicPr>
            <a:picLocks noChangeAspect="1"/>
          </p:cNvPicPr>
          <p:nvPr/>
        </p:nvPicPr>
        <p:blipFill>
          <a:blip r:embed="rId6"/>
          <a:stretch>
            <a:fillRect/>
          </a:stretch>
        </p:blipFill>
        <p:spPr>
          <a:xfrm>
            <a:off x="0" y="4666797"/>
            <a:ext cx="1914525" cy="1047750"/>
          </a:xfrm>
          <a:prstGeom prst="rect">
            <a:avLst/>
          </a:prstGeom>
        </p:spPr>
      </p:pic>
      <p:pic>
        <p:nvPicPr>
          <p:cNvPr id="7" name="Picture 6"/>
          <p:cNvPicPr>
            <a:picLocks noChangeAspect="1"/>
          </p:cNvPicPr>
          <p:nvPr/>
        </p:nvPicPr>
        <p:blipFill>
          <a:blip r:embed="rId7"/>
          <a:stretch>
            <a:fillRect/>
          </a:stretch>
        </p:blipFill>
        <p:spPr>
          <a:xfrm>
            <a:off x="1914525" y="4666797"/>
            <a:ext cx="1743075" cy="1238250"/>
          </a:xfrm>
          <a:prstGeom prst="rect">
            <a:avLst/>
          </a:prstGeom>
        </p:spPr>
      </p:pic>
      <p:pic>
        <p:nvPicPr>
          <p:cNvPr id="8" name="Picture 7"/>
          <p:cNvPicPr>
            <a:picLocks noChangeAspect="1"/>
          </p:cNvPicPr>
          <p:nvPr/>
        </p:nvPicPr>
        <p:blipFill>
          <a:blip r:embed="rId8"/>
          <a:stretch>
            <a:fillRect/>
          </a:stretch>
        </p:blipFill>
        <p:spPr>
          <a:xfrm>
            <a:off x="6048374" y="1265071"/>
            <a:ext cx="6059673" cy="3988496"/>
          </a:xfrm>
          <a:prstGeom prst="rect">
            <a:avLst/>
          </a:prstGeom>
        </p:spPr>
      </p:pic>
    </p:spTree>
    <p:extLst>
      <p:ext uri="{BB962C8B-B14F-4D97-AF65-F5344CB8AC3E}">
        <p14:creationId xmlns:p14="http://schemas.microsoft.com/office/powerpoint/2010/main" val="15719405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Clustering – M Phase (Back-Up)</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19</a:t>
            </a:fld>
            <a:endParaRPr lang="en-US"/>
          </a:p>
        </p:txBody>
      </p:sp>
      <p:pic>
        <p:nvPicPr>
          <p:cNvPr id="3" name="Picture 2"/>
          <p:cNvPicPr>
            <a:picLocks noChangeAspect="1"/>
          </p:cNvPicPr>
          <p:nvPr/>
        </p:nvPicPr>
        <p:blipFill>
          <a:blip r:embed="rId3"/>
          <a:stretch>
            <a:fillRect/>
          </a:stretch>
        </p:blipFill>
        <p:spPr>
          <a:xfrm>
            <a:off x="0" y="1265071"/>
            <a:ext cx="2295525" cy="4524375"/>
          </a:xfrm>
          <a:prstGeom prst="rect">
            <a:avLst/>
          </a:prstGeom>
        </p:spPr>
      </p:pic>
      <p:pic>
        <p:nvPicPr>
          <p:cNvPr id="7" name="Picture 6"/>
          <p:cNvPicPr>
            <a:picLocks noChangeAspect="1"/>
          </p:cNvPicPr>
          <p:nvPr/>
        </p:nvPicPr>
        <p:blipFill>
          <a:blip r:embed="rId4"/>
          <a:stretch>
            <a:fillRect/>
          </a:stretch>
        </p:blipFill>
        <p:spPr>
          <a:xfrm>
            <a:off x="4524375" y="1265071"/>
            <a:ext cx="2276475" cy="2676525"/>
          </a:xfrm>
          <a:prstGeom prst="rect">
            <a:avLst/>
          </a:prstGeom>
        </p:spPr>
      </p:pic>
      <p:pic>
        <p:nvPicPr>
          <p:cNvPr id="8" name="Picture 7"/>
          <p:cNvPicPr>
            <a:picLocks noChangeAspect="1"/>
          </p:cNvPicPr>
          <p:nvPr/>
        </p:nvPicPr>
        <p:blipFill>
          <a:blip r:embed="rId5"/>
          <a:stretch>
            <a:fillRect/>
          </a:stretch>
        </p:blipFill>
        <p:spPr>
          <a:xfrm>
            <a:off x="2295525" y="1265071"/>
            <a:ext cx="2228850" cy="4524375"/>
          </a:xfrm>
          <a:prstGeom prst="rect">
            <a:avLst/>
          </a:prstGeom>
        </p:spPr>
      </p:pic>
      <p:pic>
        <p:nvPicPr>
          <p:cNvPr id="9" name="Picture 8"/>
          <p:cNvPicPr>
            <a:picLocks noChangeAspect="1"/>
          </p:cNvPicPr>
          <p:nvPr/>
        </p:nvPicPr>
        <p:blipFill>
          <a:blip r:embed="rId6"/>
          <a:stretch>
            <a:fillRect/>
          </a:stretch>
        </p:blipFill>
        <p:spPr>
          <a:xfrm>
            <a:off x="4521654" y="4093996"/>
            <a:ext cx="1914525" cy="1047750"/>
          </a:xfrm>
          <a:prstGeom prst="rect">
            <a:avLst/>
          </a:prstGeom>
        </p:spPr>
      </p:pic>
      <p:pic>
        <p:nvPicPr>
          <p:cNvPr id="10" name="Picture 9"/>
          <p:cNvPicPr>
            <a:picLocks noChangeAspect="1"/>
          </p:cNvPicPr>
          <p:nvPr/>
        </p:nvPicPr>
        <p:blipFill>
          <a:blip r:embed="rId7"/>
          <a:stretch>
            <a:fillRect/>
          </a:stretch>
        </p:blipFill>
        <p:spPr>
          <a:xfrm>
            <a:off x="6819899" y="1265071"/>
            <a:ext cx="4947557" cy="5189137"/>
          </a:xfrm>
          <a:prstGeom prst="rect">
            <a:avLst/>
          </a:prstGeom>
        </p:spPr>
      </p:pic>
      <p:pic>
        <p:nvPicPr>
          <p:cNvPr id="11" name="Picture 10"/>
          <p:cNvPicPr>
            <a:picLocks noChangeAspect="1"/>
          </p:cNvPicPr>
          <p:nvPr/>
        </p:nvPicPr>
        <p:blipFill>
          <a:blip r:embed="rId8"/>
          <a:stretch>
            <a:fillRect/>
          </a:stretch>
        </p:blipFill>
        <p:spPr>
          <a:xfrm>
            <a:off x="4521654" y="5294146"/>
            <a:ext cx="1743075" cy="1238250"/>
          </a:xfrm>
          <a:prstGeom prst="rect">
            <a:avLst/>
          </a:prstGeom>
        </p:spPr>
      </p:pic>
    </p:spTree>
    <p:extLst>
      <p:ext uri="{BB962C8B-B14F-4D97-AF65-F5344CB8AC3E}">
        <p14:creationId xmlns:p14="http://schemas.microsoft.com/office/powerpoint/2010/main" val="2638180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Cell Behavior Analysis</a:t>
            </a:r>
            <a:endParaRPr lang="en-US" dirty="0">
              <a:solidFill>
                <a:srgbClr val="FFC000"/>
              </a:solidFill>
            </a:endParaRPr>
          </a:p>
        </p:txBody>
      </p:sp>
      <p:sp>
        <p:nvSpPr>
          <p:cNvPr id="7" name="Slide Number Placeholder 6"/>
          <p:cNvSpPr>
            <a:spLocks noGrp="1"/>
          </p:cNvSpPr>
          <p:nvPr>
            <p:ph type="sldNum" sz="quarter" idx="12"/>
          </p:nvPr>
        </p:nvSpPr>
        <p:spPr/>
        <p:txBody>
          <a:bodyPr/>
          <a:lstStyle/>
          <a:p>
            <a:fld id="{B550085F-C434-4B6B-8A14-A3C6C25CD3D6}" type="slidenum">
              <a:rPr lang="en-US" smtClean="0"/>
              <a:t>2</a:t>
            </a:fld>
            <a:endParaRPr lang="en-US"/>
          </a:p>
        </p:txBody>
      </p:sp>
      <p:sp>
        <p:nvSpPr>
          <p:cNvPr id="10" name="TextBox 9"/>
          <p:cNvSpPr txBox="1"/>
          <p:nvPr/>
        </p:nvSpPr>
        <p:spPr>
          <a:xfrm>
            <a:off x="2189866" y="1983969"/>
            <a:ext cx="7468904"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K-Means Clustering </a:t>
            </a:r>
            <a:endParaRPr lang="en-US" sz="2400" dirty="0" smtClean="0"/>
          </a:p>
          <a:p>
            <a:pPr marL="285750" indent="-285750">
              <a:buFont typeface="Arial" panose="020B0604020202020204" pitchFamily="34" charset="0"/>
              <a:buChar char="•"/>
            </a:pPr>
            <a:r>
              <a:rPr lang="en-US" sz="2400" dirty="0" smtClean="0"/>
              <a:t>Do cell’s migration differ depending on the surface type?</a:t>
            </a:r>
          </a:p>
        </p:txBody>
      </p:sp>
      <p:sp>
        <p:nvSpPr>
          <p:cNvPr id="3" name="TextBox 2"/>
          <p:cNvSpPr txBox="1"/>
          <p:nvPr/>
        </p:nvSpPr>
        <p:spPr>
          <a:xfrm>
            <a:off x="4761851" y="3707477"/>
            <a:ext cx="2668295" cy="830997"/>
          </a:xfrm>
          <a:prstGeom prst="rect">
            <a:avLst/>
          </a:prstGeom>
          <a:noFill/>
        </p:spPr>
        <p:txBody>
          <a:bodyPr wrap="none" rtlCol="0">
            <a:spAutoFit/>
          </a:bodyPr>
          <a:lstStyle/>
          <a:p>
            <a:pPr algn="ctr"/>
            <a:r>
              <a:rPr lang="en-US" sz="2400" dirty="0" smtClean="0"/>
              <a:t>The answer is “Yes”.</a:t>
            </a:r>
          </a:p>
          <a:p>
            <a:pPr algn="ctr"/>
            <a:r>
              <a:rPr lang="en-US" sz="2400" dirty="0" smtClean="0"/>
              <a:t>But only for some.</a:t>
            </a:r>
            <a:endParaRPr lang="en-US" sz="2400" dirty="0"/>
          </a:p>
        </p:txBody>
      </p:sp>
    </p:spTree>
    <p:extLst>
      <p:ext uri="{BB962C8B-B14F-4D97-AF65-F5344CB8AC3E}">
        <p14:creationId xmlns:p14="http://schemas.microsoft.com/office/powerpoint/2010/main" val="73269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60220_CXT2_RSL_15m_24h_Ph1a_4_10_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58816" y="1308360"/>
            <a:ext cx="6998168" cy="5248626"/>
          </a:xfrm>
          <a:prstGeom prst="rect">
            <a:avLst/>
          </a:prstGeom>
        </p:spPr>
      </p:pic>
      <p:sp>
        <p:nvSpPr>
          <p:cNvPr id="5" name="TextBox 4"/>
          <p:cNvSpPr txBox="1"/>
          <p:nvPr/>
        </p:nvSpPr>
        <p:spPr>
          <a:xfrm>
            <a:off x="3810000" y="762000"/>
            <a:ext cx="4495800" cy="338554"/>
          </a:xfrm>
          <a:prstGeom prst="rect">
            <a:avLst/>
          </a:prstGeom>
          <a:solidFill>
            <a:schemeClr val="bg1"/>
          </a:solidFill>
        </p:spPr>
        <p:txBody>
          <a:bodyPr wrap="square" rtlCol="0">
            <a:spAutoFit/>
          </a:bodyPr>
          <a:lstStyle/>
          <a:p>
            <a:r>
              <a:rPr lang="en-US" sz="1600" i="1" dirty="0">
                <a:solidFill>
                  <a:prstClr val="black"/>
                </a:solidFill>
              </a:rPr>
              <a:t>RSL PA: C</a:t>
            </a:r>
            <a:r>
              <a:rPr lang="en-US" sz="1600" i="1" baseline="-25000" dirty="0">
                <a:solidFill>
                  <a:prstClr val="black"/>
                </a:solidFill>
              </a:rPr>
              <a:t>16</a:t>
            </a:r>
            <a:r>
              <a:rPr lang="en-US" sz="1600" i="1" dirty="0">
                <a:solidFill>
                  <a:prstClr val="black"/>
                </a:solidFill>
              </a:rPr>
              <a:t>H</a:t>
            </a:r>
            <a:r>
              <a:rPr lang="en-US" sz="1600" i="1" baseline="-25000" dirty="0">
                <a:solidFill>
                  <a:prstClr val="black"/>
                </a:solidFill>
              </a:rPr>
              <a:t>31</a:t>
            </a:r>
            <a:r>
              <a:rPr lang="en-US" sz="1600" i="1" dirty="0">
                <a:solidFill>
                  <a:prstClr val="black"/>
                </a:solidFill>
              </a:rPr>
              <a:t>O-(</a:t>
            </a:r>
            <a:r>
              <a:rPr lang="en-US" sz="1600" i="1" dirty="0" err="1">
                <a:solidFill>
                  <a:prstClr val="black"/>
                </a:solidFill>
              </a:rPr>
              <a:t>lys</a:t>
            </a:r>
            <a:r>
              <a:rPr lang="en-US" sz="1600" i="1" dirty="0">
                <a:solidFill>
                  <a:prstClr val="black"/>
                </a:solidFill>
              </a:rPr>
              <a:t>)-</a:t>
            </a:r>
            <a:r>
              <a:rPr lang="en-US" sz="1600" i="1" dirty="0" err="1">
                <a:solidFill>
                  <a:srgbClr val="FF0000"/>
                </a:solidFill>
              </a:rPr>
              <a:t>val</a:t>
            </a:r>
            <a:r>
              <a:rPr lang="en-US" sz="1600" i="1" dirty="0">
                <a:solidFill>
                  <a:srgbClr val="FF0000"/>
                </a:solidFill>
              </a:rPr>
              <a:t>-</a:t>
            </a:r>
            <a:r>
              <a:rPr lang="en-US" sz="1600" i="1" dirty="0" err="1">
                <a:solidFill>
                  <a:srgbClr val="FF0000"/>
                </a:solidFill>
              </a:rPr>
              <a:t>val</a:t>
            </a:r>
            <a:r>
              <a:rPr lang="en-US" sz="1600" i="1" dirty="0">
                <a:solidFill>
                  <a:srgbClr val="FF0000"/>
                </a:solidFill>
              </a:rPr>
              <a:t>-</a:t>
            </a:r>
            <a:r>
              <a:rPr lang="en-US" sz="1600" i="1" dirty="0" err="1">
                <a:solidFill>
                  <a:srgbClr val="FF0000"/>
                </a:solidFill>
              </a:rPr>
              <a:t>val</a:t>
            </a:r>
            <a:r>
              <a:rPr lang="en-US" sz="1600" i="1" dirty="0">
                <a:solidFill>
                  <a:srgbClr val="FF0000"/>
                </a:solidFill>
              </a:rPr>
              <a:t>-ala-ala-ala</a:t>
            </a:r>
            <a:r>
              <a:rPr lang="en-US" sz="1600" i="1" dirty="0">
                <a:solidFill>
                  <a:prstClr val="black"/>
                </a:solidFill>
              </a:rPr>
              <a:t>-</a:t>
            </a:r>
            <a:r>
              <a:rPr lang="en-US" sz="1600" i="1" dirty="0" err="1">
                <a:solidFill>
                  <a:prstClr val="black"/>
                </a:solidFill>
              </a:rPr>
              <a:t>lys</a:t>
            </a:r>
            <a:r>
              <a:rPr lang="en-US" sz="1600" i="1" dirty="0">
                <a:solidFill>
                  <a:prstClr val="black"/>
                </a:solidFill>
              </a:rPr>
              <a:t>-</a:t>
            </a:r>
            <a:r>
              <a:rPr lang="en-US" sz="1600" i="1" dirty="0" err="1">
                <a:solidFill>
                  <a:prstClr val="black"/>
                </a:solidFill>
              </a:rPr>
              <a:t>lys</a:t>
            </a:r>
            <a:endParaRPr lang="en-US" sz="1600" i="1" dirty="0">
              <a:solidFill>
                <a:prstClr val="black"/>
              </a:solidFill>
            </a:endParaRPr>
          </a:p>
        </p:txBody>
      </p:sp>
      <p:sp>
        <p:nvSpPr>
          <p:cNvPr id="7" name="Title 1"/>
          <p:cNvSpPr txBox="1">
            <a:spLocks/>
          </p:cNvSpPr>
          <p:nvPr/>
        </p:nvSpPr>
        <p:spPr>
          <a:xfrm>
            <a:off x="0" y="346232"/>
            <a:ext cx="12192000" cy="918839"/>
          </a:xfrm>
          <a:prstGeom prst="rect">
            <a:avLst/>
          </a:prstGeom>
          <a:solidFill>
            <a:schemeClr val="accent6">
              <a:lumMod val="50000"/>
            </a:schemeClr>
          </a:solidFill>
          <a:ln w="12700" cap="flat" cmpd="sng" algn="ctr">
            <a:solidFill>
              <a:schemeClr val="accent6">
                <a:lumMod val="50000"/>
              </a:schemeClr>
            </a:solidFill>
            <a:prstDash val="solid"/>
            <a:miter lim="800000"/>
          </a:ln>
        </p:spPr>
        <p:style>
          <a:lnRef idx="2">
            <a:schemeClr val="accent6"/>
          </a:lnRef>
          <a:fillRef idx="1">
            <a:schemeClr val="lt1"/>
          </a:fillRef>
          <a:effectRef idx="0">
            <a:schemeClr val="accent6"/>
          </a:effectRef>
          <a:fontRef idx="minor">
            <a:schemeClr val="dk1"/>
          </a:fontRef>
        </p:style>
        <p:txBody>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6000" dirty="0" smtClean="0">
                <a:solidFill>
                  <a:srgbClr val="FFC000"/>
                </a:solidFill>
              </a:rPr>
              <a:t>RSL Migration (Back-Up)</a:t>
            </a:r>
            <a:endParaRPr lang="en-US" dirty="0">
              <a:solidFill>
                <a:srgbClr val="FFC000"/>
              </a:solidFill>
            </a:endParaRPr>
          </a:p>
        </p:txBody>
      </p:sp>
      <p:sp>
        <p:nvSpPr>
          <p:cNvPr id="3" name="Slide Number Placeholder 2"/>
          <p:cNvSpPr>
            <a:spLocks noGrp="1"/>
          </p:cNvSpPr>
          <p:nvPr>
            <p:ph type="sldNum" sz="quarter" idx="12"/>
          </p:nvPr>
        </p:nvSpPr>
        <p:spPr/>
        <p:txBody>
          <a:bodyPr/>
          <a:lstStyle/>
          <a:p>
            <a:fld id="{B550085F-C434-4B6B-8A14-A3C6C25CD3D6}" type="slidenum">
              <a:rPr lang="en-US" smtClean="0"/>
              <a:t>20</a:t>
            </a:fld>
            <a:endParaRPr lang="en-US"/>
          </a:p>
        </p:txBody>
      </p:sp>
      <p:sp>
        <p:nvSpPr>
          <p:cNvPr id="6" name="TextBox 5"/>
          <p:cNvSpPr txBox="1"/>
          <p:nvPr/>
        </p:nvSpPr>
        <p:spPr>
          <a:xfrm>
            <a:off x="6922182" y="6555068"/>
            <a:ext cx="4216219" cy="261610"/>
          </a:xfrm>
          <a:prstGeom prst="rect">
            <a:avLst/>
          </a:prstGeom>
          <a:noFill/>
        </p:spPr>
        <p:txBody>
          <a:bodyPr wrap="none" rtlCol="0">
            <a:spAutoFit/>
          </a:bodyPr>
          <a:lstStyle/>
          <a:p>
            <a:r>
              <a:rPr lang="en-US" sz="1100" i="1" dirty="0" smtClean="0"/>
              <a:t>*Media is provided by Professor Shantanu Sur, Department of Biology</a:t>
            </a:r>
            <a:endParaRPr lang="en-US" sz="1100" i="1" dirty="0"/>
          </a:p>
        </p:txBody>
      </p:sp>
    </p:spTree>
    <p:extLst>
      <p:ext uri="{BB962C8B-B14F-4D97-AF65-F5344CB8AC3E}">
        <p14:creationId xmlns:p14="http://schemas.microsoft.com/office/powerpoint/2010/main" val="339059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60214_CXT2_EPA_15m_24h_Ph_2_10_10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98420" y="1316622"/>
            <a:ext cx="6995160" cy="5246370"/>
          </a:xfrm>
          <a:prstGeom prst="rect">
            <a:avLst/>
          </a:prstGeom>
        </p:spPr>
      </p:pic>
      <p:sp>
        <p:nvSpPr>
          <p:cNvPr id="6" name="TextBox 5"/>
          <p:cNvSpPr txBox="1"/>
          <p:nvPr/>
        </p:nvSpPr>
        <p:spPr>
          <a:xfrm>
            <a:off x="3657600" y="688246"/>
            <a:ext cx="4343400" cy="338554"/>
          </a:xfrm>
          <a:prstGeom prst="rect">
            <a:avLst/>
          </a:prstGeom>
          <a:solidFill>
            <a:schemeClr val="bg1"/>
          </a:solidFill>
        </p:spPr>
        <p:txBody>
          <a:bodyPr wrap="square" rtlCol="0">
            <a:spAutoFit/>
          </a:bodyPr>
          <a:lstStyle/>
          <a:p>
            <a:r>
              <a:rPr lang="en-US" sz="1600" i="1" dirty="0">
                <a:solidFill>
                  <a:prstClr val="black"/>
                </a:solidFill>
              </a:rPr>
              <a:t>EPA: C</a:t>
            </a:r>
            <a:r>
              <a:rPr lang="en-US" sz="1600" i="1" baseline="-25000" dirty="0">
                <a:solidFill>
                  <a:prstClr val="black"/>
                </a:solidFill>
              </a:rPr>
              <a:t>16</a:t>
            </a:r>
            <a:r>
              <a:rPr lang="en-US" sz="1600" i="1" dirty="0">
                <a:solidFill>
                  <a:prstClr val="black"/>
                </a:solidFill>
              </a:rPr>
              <a:t>H</a:t>
            </a:r>
            <a:r>
              <a:rPr lang="en-US" sz="1600" i="1" baseline="-25000" dirty="0">
                <a:solidFill>
                  <a:prstClr val="black"/>
                </a:solidFill>
              </a:rPr>
              <a:t>31</a:t>
            </a:r>
            <a:r>
              <a:rPr lang="en-US" sz="1600" i="1" dirty="0">
                <a:solidFill>
                  <a:prstClr val="black"/>
                </a:solidFill>
              </a:rPr>
              <a:t>O-(</a:t>
            </a:r>
            <a:r>
              <a:rPr lang="en-US" sz="1600" b="1" i="1" dirty="0" err="1">
                <a:solidFill>
                  <a:prstClr val="black"/>
                </a:solidFill>
                <a:latin typeface="Symbol" panose="05050102010706020507" pitchFamily="18" charset="2"/>
              </a:rPr>
              <a:t>e</a:t>
            </a:r>
            <a:r>
              <a:rPr lang="en-US" sz="1600" i="1" dirty="0" err="1">
                <a:solidFill>
                  <a:prstClr val="black"/>
                </a:solidFill>
              </a:rPr>
              <a:t>lys</a:t>
            </a:r>
            <a:r>
              <a:rPr lang="en-US" sz="1600" i="1" dirty="0">
                <a:solidFill>
                  <a:prstClr val="black"/>
                </a:solidFill>
              </a:rPr>
              <a:t>)-</a:t>
            </a:r>
            <a:r>
              <a:rPr lang="en-US" sz="1600" i="1" dirty="0">
                <a:solidFill>
                  <a:srgbClr val="FF0000"/>
                </a:solidFill>
              </a:rPr>
              <a:t>ala-ala-ala-</a:t>
            </a:r>
            <a:r>
              <a:rPr lang="en-US" sz="1600" i="1" dirty="0" err="1">
                <a:solidFill>
                  <a:srgbClr val="FF0000"/>
                </a:solidFill>
              </a:rPr>
              <a:t>gly</a:t>
            </a:r>
            <a:r>
              <a:rPr lang="en-US" sz="1600" i="1" dirty="0">
                <a:solidFill>
                  <a:srgbClr val="FF0000"/>
                </a:solidFill>
              </a:rPr>
              <a:t>-</a:t>
            </a:r>
            <a:r>
              <a:rPr lang="en-US" sz="1600" i="1" dirty="0" err="1">
                <a:solidFill>
                  <a:srgbClr val="FF0000"/>
                </a:solidFill>
              </a:rPr>
              <a:t>gly-gly</a:t>
            </a:r>
            <a:r>
              <a:rPr lang="en-US" sz="1600" i="1" dirty="0" err="1">
                <a:solidFill>
                  <a:prstClr val="black"/>
                </a:solidFill>
              </a:rPr>
              <a:t>-lys-lys</a:t>
            </a:r>
            <a:endParaRPr lang="en-US" sz="1600" i="1" dirty="0">
              <a:solidFill>
                <a:prstClr val="black"/>
              </a:solidFill>
            </a:endParaRPr>
          </a:p>
        </p:txBody>
      </p:sp>
      <p:sp>
        <p:nvSpPr>
          <p:cNvPr id="8" name="Title 1"/>
          <p:cNvSpPr txBox="1">
            <a:spLocks/>
          </p:cNvSpPr>
          <p:nvPr/>
        </p:nvSpPr>
        <p:spPr>
          <a:xfrm>
            <a:off x="0" y="346232"/>
            <a:ext cx="12192000" cy="918839"/>
          </a:xfrm>
          <a:prstGeom prst="rect">
            <a:avLst/>
          </a:prstGeom>
          <a:solidFill>
            <a:schemeClr val="accent6">
              <a:lumMod val="50000"/>
            </a:schemeClr>
          </a:solidFill>
          <a:ln w="12700" cap="flat" cmpd="sng" algn="ctr">
            <a:solidFill>
              <a:schemeClr val="accent6">
                <a:lumMod val="50000"/>
              </a:schemeClr>
            </a:solidFill>
            <a:prstDash val="solid"/>
            <a:miter lim="800000"/>
          </a:ln>
        </p:spPr>
        <p:style>
          <a:lnRef idx="2">
            <a:schemeClr val="accent6"/>
          </a:lnRef>
          <a:fillRef idx="1">
            <a:schemeClr val="lt1"/>
          </a:fillRef>
          <a:effectRef idx="0">
            <a:schemeClr val="accent6"/>
          </a:effectRef>
          <a:fontRef idx="minor">
            <a:schemeClr val="dk1"/>
          </a:fontRef>
        </p:style>
        <p:txBody>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6000" dirty="0" smtClean="0">
                <a:solidFill>
                  <a:srgbClr val="FFC000"/>
                </a:solidFill>
              </a:rPr>
              <a:t>EPA </a:t>
            </a:r>
            <a:r>
              <a:rPr lang="en-US" sz="6000" dirty="0">
                <a:solidFill>
                  <a:srgbClr val="FFC000"/>
                </a:solidFill>
              </a:rPr>
              <a:t>Migration (Back-Up)</a:t>
            </a:r>
          </a:p>
        </p:txBody>
      </p:sp>
      <p:sp>
        <p:nvSpPr>
          <p:cNvPr id="2" name="Slide Number Placeholder 1"/>
          <p:cNvSpPr>
            <a:spLocks noGrp="1"/>
          </p:cNvSpPr>
          <p:nvPr>
            <p:ph type="sldNum" sz="quarter" idx="12"/>
          </p:nvPr>
        </p:nvSpPr>
        <p:spPr/>
        <p:txBody>
          <a:bodyPr/>
          <a:lstStyle/>
          <a:p>
            <a:fld id="{B550085F-C434-4B6B-8A14-A3C6C25CD3D6}" type="slidenum">
              <a:rPr lang="en-US" smtClean="0"/>
              <a:t>21</a:t>
            </a:fld>
            <a:endParaRPr lang="en-US"/>
          </a:p>
        </p:txBody>
      </p:sp>
      <p:sp>
        <p:nvSpPr>
          <p:cNvPr id="7" name="TextBox 6"/>
          <p:cNvSpPr txBox="1"/>
          <p:nvPr/>
        </p:nvSpPr>
        <p:spPr>
          <a:xfrm>
            <a:off x="6922182" y="6555068"/>
            <a:ext cx="4216219" cy="261610"/>
          </a:xfrm>
          <a:prstGeom prst="rect">
            <a:avLst/>
          </a:prstGeom>
          <a:noFill/>
        </p:spPr>
        <p:txBody>
          <a:bodyPr wrap="none" rtlCol="0">
            <a:spAutoFit/>
          </a:bodyPr>
          <a:lstStyle/>
          <a:p>
            <a:r>
              <a:rPr lang="en-US" sz="1100" i="1" dirty="0" smtClean="0"/>
              <a:t>*Media is provided by Professor Shantanu Sur, Department of Biology</a:t>
            </a:r>
            <a:endParaRPr lang="en-US" sz="1100" i="1" dirty="0"/>
          </a:p>
        </p:txBody>
      </p:sp>
    </p:spTree>
    <p:extLst>
      <p:ext uri="{BB962C8B-B14F-4D97-AF65-F5344CB8AC3E}">
        <p14:creationId xmlns:p14="http://schemas.microsoft.com/office/powerpoint/2010/main" val="102685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57600" y="688246"/>
            <a:ext cx="4343400" cy="338554"/>
          </a:xfrm>
          <a:prstGeom prst="rect">
            <a:avLst/>
          </a:prstGeom>
          <a:solidFill>
            <a:schemeClr val="bg1"/>
          </a:solidFill>
        </p:spPr>
        <p:txBody>
          <a:bodyPr wrap="square" rtlCol="0">
            <a:spAutoFit/>
          </a:bodyPr>
          <a:lstStyle/>
          <a:p>
            <a:r>
              <a:rPr lang="en-US" sz="1600" i="1" dirty="0">
                <a:solidFill>
                  <a:prstClr val="black"/>
                </a:solidFill>
              </a:rPr>
              <a:t>EPA: C</a:t>
            </a:r>
            <a:r>
              <a:rPr lang="en-US" sz="1600" i="1" baseline="-25000" dirty="0">
                <a:solidFill>
                  <a:prstClr val="black"/>
                </a:solidFill>
              </a:rPr>
              <a:t>16</a:t>
            </a:r>
            <a:r>
              <a:rPr lang="en-US" sz="1600" i="1" dirty="0">
                <a:solidFill>
                  <a:prstClr val="black"/>
                </a:solidFill>
              </a:rPr>
              <a:t>H</a:t>
            </a:r>
            <a:r>
              <a:rPr lang="en-US" sz="1600" i="1" baseline="-25000" dirty="0">
                <a:solidFill>
                  <a:prstClr val="black"/>
                </a:solidFill>
              </a:rPr>
              <a:t>31</a:t>
            </a:r>
            <a:r>
              <a:rPr lang="en-US" sz="1600" i="1" dirty="0">
                <a:solidFill>
                  <a:prstClr val="black"/>
                </a:solidFill>
              </a:rPr>
              <a:t>O-(</a:t>
            </a:r>
            <a:r>
              <a:rPr lang="en-US" sz="1600" b="1" i="1" dirty="0" err="1">
                <a:solidFill>
                  <a:prstClr val="black"/>
                </a:solidFill>
                <a:latin typeface="Symbol" panose="05050102010706020507" pitchFamily="18" charset="2"/>
              </a:rPr>
              <a:t>e</a:t>
            </a:r>
            <a:r>
              <a:rPr lang="en-US" sz="1600" i="1" dirty="0" err="1">
                <a:solidFill>
                  <a:prstClr val="black"/>
                </a:solidFill>
              </a:rPr>
              <a:t>lys</a:t>
            </a:r>
            <a:r>
              <a:rPr lang="en-US" sz="1600" i="1" dirty="0">
                <a:solidFill>
                  <a:prstClr val="black"/>
                </a:solidFill>
              </a:rPr>
              <a:t>)-</a:t>
            </a:r>
            <a:r>
              <a:rPr lang="en-US" sz="1600" i="1" dirty="0">
                <a:solidFill>
                  <a:srgbClr val="FF0000"/>
                </a:solidFill>
              </a:rPr>
              <a:t>ala-ala-ala-</a:t>
            </a:r>
            <a:r>
              <a:rPr lang="en-US" sz="1600" i="1" dirty="0" err="1">
                <a:solidFill>
                  <a:srgbClr val="FF0000"/>
                </a:solidFill>
              </a:rPr>
              <a:t>gly</a:t>
            </a:r>
            <a:r>
              <a:rPr lang="en-US" sz="1600" i="1" dirty="0">
                <a:solidFill>
                  <a:srgbClr val="FF0000"/>
                </a:solidFill>
              </a:rPr>
              <a:t>-</a:t>
            </a:r>
            <a:r>
              <a:rPr lang="en-US" sz="1600" i="1" dirty="0" err="1">
                <a:solidFill>
                  <a:srgbClr val="FF0000"/>
                </a:solidFill>
              </a:rPr>
              <a:t>gly-gly</a:t>
            </a:r>
            <a:r>
              <a:rPr lang="en-US" sz="1600" i="1" dirty="0" err="1">
                <a:solidFill>
                  <a:prstClr val="black"/>
                </a:solidFill>
              </a:rPr>
              <a:t>-lys-lys</a:t>
            </a:r>
            <a:endParaRPr lang="en-US" sz="1600" i="1" dirty="0">
              <a:solidFill>
                <a:prstClr val="black"/>
              </a:solidFill>
            </a:endParaRPr>
          </a:p>
        </p:txBody>
      </p:sp>
      <p:sp>
        <p:nvSpPr>
          <p:cNvPr id="8" name="Title 1"/>
          <p:cNvSpPr txBox="1">
            <a:spLocks/>
          </p:cNvSpPr>
          <p:nvPr/>
        </p:nvSpPr>
        <p:spPr>
          <a:xfrm>
            <a:off x="0" y="346232"/>
            <a:ext cx="12192000" cy="918839"/>
          </a:xfrm>
          <a:prstGeom prst="rect">
            <a:avLst/>
          </a:prstGeom>
          <a:solidFill>
            <a:schemeClr val="accent6">
              <a:lumMod val="50000"/>
            </a:schemeClr>
          </a:solidFill>
          <a:ln w="12700" cap="flat" cmpd="sng" algn="ctr">
            <a:solidFill>
              <a:schemeClr val="accent6">
                <a:lumMod val="50000"/>
              </a:schemeClr>
            </a:solidFill>
            <a:prstDash val="solid"/>
            <a:miter lim="800000"/>
          </a:ln>
        </p:spPr>
        <p:style>
          <a:lnRef idx="2">
            <a:schemeClr val="accent6"/>
          </a:lnRef>
          <a:fillRef idx="1">
            <a:schemeClr val="lt1"/>
          </a:fillRef>
          <a:effectRef idx="0">
            <a:schemeClr val="accent6"/>
          </a:effectRef>
          <a:fontRef idx="minor">
            <a:schemeClr val="dk1"/>
          </a:fontRef>
        </p:style>
        <p:txBody>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6000" dirty="0" smtClean="0">
                <a:solidFill>
                  <a:srgbClr val="FFC000"/>
                </a:solidFill>
              </a:rPr>
              <a:t>Extra Analysis (Back-Up</a:t>
            </a:r>
            <a:r>
              <a:rPr lang="en-US" sz="6000" dirty="0">
                <a:solidFill>
                  <a:srgbClr val="FFC000"/>
                </a:solidFill>
              </a:rPr>
              <a:t>)</a:t>
            </a:r>
          </a:p>
        </p:txBody>
      </p:sp>
      <p:sp>
        <p:nvSpPr>
          <p:cNvPr id="2" name="Slide Number Placeholder 1"/>
          <p:cNvSpPr>
            <a:spLocks noGrp="1"/>
          </p:cNvSpPr>
          <p:nvPr>
            <p:ph type="sldNum" sz="quarter" idx="12"/>
          </p:nvPr>
        </p:nvSpPr>
        <p:spPr/>
        <p:txBody>
          <a:bodyPr/>
          <a:lstStyle/>
          <a:p>
            <a:fld id="{B550085F-C434-4B6B-8A14-A3C6C25CD3D6}" type="slidenum">
              <a:rPr lang="en-US" smtClean="0"/>
              <a:t>22</a:t>
            </a:fld>
            <a:endParaRPr lang="en-US"/>
          </a:p>
        </p:txBody>
      </p:sp>
      <p:pic>
        <p:nvPicPr>
          <p:cNvPr id="4" name="Picture 3"/>
          <p:cNvPicPr>
            <a:picLocks noChangeAspect="1"/>
          </p:cNvPicPr>
          <p:nvPr/>
        </p:nvPicPr>
        <p:blipFill>
          <a:blip r:embed="rId3"/>
          <a:stretch>
            <a:fillRect/>
          </a:stretch>
        </p:blipFill>
        <p:spPr>
          <a:xfrm>
            <a:off x="0" y="1265071"/>
            <a:ext cx="2460171" cy="2885784"/>
          </a:xfrm>
          <a:prstGeom prst="rect">
            <a:avLst/>
          </a:prstGeom>
        </p:spPr>
      </p:pic>
      <p:pic>
        <p:nvPicPr>
          <p:cNvPr id="5" name="Picture 4"/>
          <p:cNvPicPr>
            <a:picLocks noChangeAspect="1"/>
          </p:cNvPicPr>
          <p:nvPr/>
        </p:nvPicPr>
        <p:blipFill>
          <a:blip r:embed="rId4"/>
          <a:stretch>
            <a:fillRect/>
          </a:stretch>
        </p:blipFill>
        <p:spPr>
          <a:xfrm>
            <a:off x="0" y="4132027"/>
            <a:ext cx="7098226" cy="937667"/>
          </a:xfrm>
          <a:prstGeom prst="rect">
            <a:avLst/>
          </a:prstGeom>
        </p:spPr>
      </p:pic>
    </p:spTree>
    <p:extLst>
      <p:ext uri="{BB962C8B-B14F-4D97-AF65-F5344CB8AC3E}">
        <p14:creationId xmlns:p14="http://schemas.microsoft.com/office/powerpoint/2010/main" val="33606470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Data</a:t>
            </a:r>
            <a:endParaRPr lang="en-US" dirty="0">
              <a:solidFill>
                <a:srgbClr val="FFC000"/>
              </a:solidFill>
            </a:endParaRPr>
          </a:p>
        </p:txBody>
      </p:sp>
      <p:sp>
        <p:nvSpPr>
          <p:cNvPr id="12" name="Slide Number Placeholder 11"/>
          <p:cNvSpPr>
            <a:spLocks noGrp="1"/>
          </p:cNvSpPr>
          <p:nvPr>
            <p:ph type="sldNum" sz="quarter" idx="12"/>
          </p:nvPr>
        </p:nvSpPr>
        <p:spPr/>
        <p:txBody>
          <a:bodyPr/>
          <a:lstStyle/>
          <a:p>
            <a:fld id="{B550085F-C434-4B6B-8A14-A3C6C25CD3D6}" type="slidenum">
              <a:rPr lang="en-US" smtClean="0"/>
              <a:t>3</a:t>
            </a:fld>
            <a:endParaRPr lang="en-US"/>
          </a:p>
        </p:txBody>
      </p:sp>
      <p:sp>
        <p:nvSpPr>
          <p:cNvPr id="13" name="TextBox 12"/>
          <p:cNvSpPr txBox="1"/>
          <p:nvPr/>
        </p:nvSpPr>
        <p:spPr>
          <a:xfrm>
            <a:off x="2166851" y="1557251"/>
            <a:ext cx="7858298"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Provided by Professor Shantanu Sur at Department of Biology</a:t>
            </a:r>
          </a:p>
          <a:p>
            <a:pPr marL="285750" indent="-285750">
              <a:buFont typeface="Arial" panose="020B0604020202020204" pitchFamily="34" charset="0"/>
              <a:buChar char="•"/>
            </a:pPr>
            <a:r>
              <a:rPr lang="en-US" dirty="0" smtClean="0"/>
              <a:t>5 layers → 2 </a:t>
            </a:r>
            <a:r>
              <a:rPr lang="en-US" dirty="0"/>
              <a:t>sample </a:t>
            </a:r>
            <a:r>
              <a:rPr lang="en-US" dirty="0" smtClean="0"/>
              <a:t>sets → </a:t>
            </a:r>
            <a:r>
              <a:rPr lang="en-US" dirty="0"/>
              <a:t>10 cells </a:t>
            </a:r>
            <a:r>
              <a:rPr lang="en-US" dirty="0" smtClean="0"/>
              <a:t> →</a:t>
            </a:r>
            <a:r>
              <a:rPr lang="en-US" dirty="0"/>
              <a:t> 40 observations </a:t>
            </a:r>
            <a:r>
              <a:rPr lang="en-US" dirty="0" smtClean="0"/>
              <a:t>→ total 4000 instances</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759537144"/>
              </p:ext>
            </p:extLst>
          </p:nvPr>
        </p:nvGraphicFramePr>
        <p:xfrm>
          <a:off x="2921000" y="2451166"/>
          <a:ext cx="6350000" cy="3657600"/>
        </p:xfrm>
        <a:graphic>
          <a:graphicData uri="http://schemas.openxmlformats.org/drawingml/2006/table">
            <a:tbl>
              <a:tblPr>
                <a:tableStyleId>{5C22544A-7EE6-4342-B048-85BDC9FD1C3A}</a:tableStyleId>
              </a:tblPr>
              <a:tblGrid>
                <a:gridCol w="635000"/>
                <a:gridCol w="635000"/>
                <a:gridCol w="635000"/>
                <a:gridCol w="635000"/>
                <a:gridCol w="635000"/>
                <a:gridCol w="635000"/>
                <a:gridCol w="635000"/>
                <a:gridCol w="635000"/>
                <a:gridCol w="635000"/>
                <a:gridCol w="635000"/>
              </a:tblGrid>
              <a:tr h="182880">
                <a:tc>
                  <a:txBody>
                    <a:bodyPr/>
                    <a:lstStyle/>
                    <a:p>
                      <a:pPr algn="l" fontAlgn="b"/>
                      <a:r>
                        <a:rPr lang="en-US" sz="1100" u="none" strike="noStrike" dirty="0">
                          <a:effectLst/>
                        </a:rPr>
                        <a:t>Cell 1</a:t>
                      </a:r>
                      <a:endParaRPr lang="en-US" sz="11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Cell 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Cell 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Cell 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Cell 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Cell 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Cell 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Cell 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Cell 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Cell 10</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0.465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0.258</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0.658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0.266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0.193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dirty="0">
                          <a:effectLst/>
                        </a:rPr>
                        <a:t>0.193</a:t>
                      </a:r>
                      <a:endParaRPr lang="en-US" sz="1100" b="0" i="0" u="none" strike="noStrike" dirty="0">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0.258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0.408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0.322</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0.329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0.258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0.193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0.555</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0.091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0.645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0.532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0.266</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0.347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0.532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0.387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0.456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0.288</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0.387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0.258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0.456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0.532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0.376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0.387</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0.266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0.456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0.288</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0.456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0.274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0.258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0.465</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0.451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0.182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0.491</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0.376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0.266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0.387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0.577</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0.182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0.347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0.516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0.347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0.091</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0.465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0.258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0.392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0.376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0.413</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0.266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0.274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0.182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0.376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0.322</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0.182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0.258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0.451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0.274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0.392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0.408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0.329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0.193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0.266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0.193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0.555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0.387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0.129</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0.182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0.091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0.193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1.419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0.258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r>
              <a:tr h="182880">
                <a:tc>
                  <a:txBody>
                    <a:bodyPr/>
                    <a:lstStyle/>
                    <a:p>
                      <a:pPr algn="r" fontAlgn="b"/>
                      <a:r>
                        <a:rPr lang="en-US" sz="1100" u="none" strike="noStrike">
                          <a:effectLst/>
                        </a:rPr>
                        <a:t>0.204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0.233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0.144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0.456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0.193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0.288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0.274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dirty="0">
                          <a:effectLst/>
                        </a:rPr>
                        <a:t>0.456</a:t>
                      </a:r>
                      <a:endParaRPr lang="en-US" sz="1100" b="0" i="0" u="none" strike="noStrike" dirty="0">
                        <a:solidFill>
                          <a:srgbClr val="000000"/>
                        </a:solidFill>
                        <a:effectLst/>
                        <a:latin typeface="Calibri" panose="020F0502020204030204" pitchFamily="34" charset="0"/>
                      </a:endParaRPr>
                    </a:p>
                  </a:txBody>
                  <a:tcPr marL="3810" marR="3810" marT="3810" marB="0" anchor="b"/>
                </a:tc>
              </a:tr>
            </a:tbl>
          </a:graphicData>
        </a:graphic>
      </p:graphicFrame>
      <p:sp>
        <p:nvSpPr>
          <p:cNvPr id="16" name="TextBox 15"/>
          <p:cNvSpPr txBox="1"/>
          <p:nvPr/>
        </p:nvSpPr>
        <p:spPr>
          <a:xfrm>
            <a:off x="1025751" y="2981498"/>
            <a:ext cx="701923" cy="1477328"/>
          </a:xfrm>
          <a:prstGeom prst="rect">
            <a:avLst/>
          </a:prstGeom>
          <a:noFill/>
        </p:spPr>
        <p:txBody>
          <a:bodyPr wrap="none" rtlCol="0">
            <a:spAutoFit/>
          </a:bodyPr>
          <a:lstStyle/>
          <a:p>
            <a:r>
              <a:rPr lang="en-US" dirty="0" smtClean="0"/>
              <a:t>EPA</a:t>
            </a:r>
          </a:p>
          <a:p>
            <a:r>
              <a:rPr lang="en-US" dirty="0" smtClean="0"/>
              <a:t>FSL</a:t>
            </a:r>
          </a:p>
          <a:p>
            <a:r>
              <a:rPr lang="en-US" dirty="0" smtClean="0"/>
              <a:t>PDL</a:t>
            </a:r>
          </a:p>
          <a:p>
            <a:r>
              <a:rPr lang="en-US" dirty="0" smtClean="0"/>
              <a:t>RGDS</a:t>
            </a:r>
          </a:p>
          <a:p>
            <a:r>
              <a:rPr lang="en-US" dirty="0" smtClean="0"/>
              <a:t>RSL</a:t>
            </a:r>
            <a:endParaRPr lang="en-US" dirty="0"/>
          </a:p>
        </p:txBody>
      </p:sp>
      <p:sp>
        <p:nvSpPr>
          <p:cNvPr id="17" name="TextBox 16"/>
          <p:cNvSpPr txBox="1"/>
          <p:nvPr/>
        </p:nvSpPr>
        <p:spPr>
          <a:xfrm>
            <a:off x="10464326" y="2981498"/>
            <a:ext cx="889474" cy="2862322"/>
          </a:xfrm>
          <a:prstGeom prst="rect">
            <a:avLst/>
          </a:prstGeom>
          <a:noFill/>
        </p:spPr>
        <p:txBody>
          <a:bodyPr wrap="none" rtlCol="0">
            <a:spAutoFit/>
          </a:bodyPr>
          <a:lstStyle/>
          <a:p>
            <a:r>
              <a:rPr lang="en-US" dirty="0" smtClean="0"/>
              <a:t>EPA-1</a:t>
            </a:r>
          </a:p>
          <a:p>
            <a:r>
              <a:rPr lang="en-US" dirty="0" smtClean="0"/>
              <a:t>EPA-2</a:t>
            </a:r>
          </a:p>
          <a:p>
            <a:r>
              <a:rPr lang="en-US" dirty="0" smtClean="0"/>
              <a:t>FSL-1</a:t>
            </a:r>
          </a:p>
          <a:p>
            <a:r>
              <a:rPr lang="en-US" dirty="0" smtClean="0"/>
              <a:t>FSL-2</a:t>
            </a:r>
          </a:p>
          <a:p>
            <a:r>
              <a:rPr lang="en-US" dirty="0" smtClean="0"/>
              <a:t>PDL-1</a:t>
            </a:r>
          </a:p>
          <a:p>
            <a:r>
              <a:rPr lang="en-US" dirty="0" smtClean="0"/>
              <a:t>PDL-2</a:t>
            </a:r>
          </a:p>
          <a:p>
            <a:r>
              <a:rPr lang="en-US" dirty="0" smtClean="0"/>
              <a:t>RGDS-1</a:t>
            </a:r>
          </a:p>
          <a:p>
            <a:r>
              <a:rPr lang="en-US" dirty="0" smtClean="0"/>
              <a:t>RGDS-2</a:t>
            </a:r>
          </a:p>
          <a:p>
            <a:r>
              <a:rPr lang="en-US" dirty="0" smtClean="0"/>
              <a:t>RSL-1</a:t>
            </a:r>
          </a:p>
          <a:p>
            <a:r>
              <a:rPr lang="en-US" dirty="0" smtClean="0"/>
              <a:t>RSL-2</a:t>
            </a:r>
            <a:endParaRPr lang="en-US" dirty="0"/>
          </a:p>
        </p:txBody>
      </p:sp>
    </p:spTree>
    <p:extLst>
      <p:ext uri="{BB962C8B-B14F-4D97-AF65-F5344CB8AC3E}">
        <p14:creationId xmlns:p14="http://schemas.microsoft.com/office/powerpoint/2010/main" val="132624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016" y="1265071"/>
            <a:ext cx="9829967" cy="5591471"/>
          </a:xfrm>
          <a:prstGeom prst="rect">
            <a:avLst/>
          </a:prstGeom>
        </p:spPr>
      </p:pic>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Data Visualization</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4</a:t>
            </a:fld>
            <a:endParaRPr lang="en-US"/>
          </a:p>
        </p:txBody>
      </p:sp>
      <p:sp>
        <p:nvSpPr>
          <p:cNvPr id="5" name="Oval 4"/>
          <p:cNvSpPr/>
          <p:nvPr/>
        </p:nvSpPr>
        <p:spPr>
          <a:xfrm>
            <a:off x="6481433" y="1609345"/>
            <a:ext cx="3702369" cy="2016904"/>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27998" y="5392347"/>
            <a:ext cx="7215447" cy="964003"/>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17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Data Visualization - EPA</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5</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5474" y="1260224"/>
            <a:ext cx="9841051" cy="5597776"/>
          </a:xfrm>
          <a:prstGeom prst="rect">
            <a:avLst/>
          </a:prstGeom>
        </p:spPr>
      </p:pic>
    </p:spTree>
    <p:extLst>
      <p:ext uri="{BB962C8B-B14F-4D97-AF65-F5344CB8AC3E}">
        <p14:creationId xmlns:p14="http://schemas.microsoft.com/office/powerpoint/2010/main" val="2847722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Data Visualization - FSL</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6</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9736" y="1265071"/>
            <a:ext cx="9832527" cy="5592928"/>
          </a:xfrm>
          <a:prstGeom prst="rect">
            <a:avLst/>
          </a:prstGeom>
        </p:spPr>
      </p:pic>
    </p:spTree>
    <p:extLst>
      <p:ext uri="{BB962C8B-B14F-4D97-AF65-F5344CB8AC3E}">
        <p14:creationId xmlns:p14="http://schemas.microsoft.com/office/powerpoint/2010/main" val="237041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Data Visualization - PDL</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7</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016" y="1265071"/>
            <a:ext cx="9829967" cy="5591471"/>
          </a:xfrm>
          <a:prstGeom prst="rect">
            <a:avLst/>
          </a:prstGeom>
        </p:spPr>
      </p:pic>
    </p:spTree>
    <p:extLst>
      <p:ext uri="{BB962C8B-B14F-4D97-AF65-F5344CB8AC3E}">
        <p14:creationId xmlns:p14="http://schemas.microsoft.com/office/powerpoint/2010/main" val="3369841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Data Visualization - RGDS</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8</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787" y="1269681"/>
            <a:ext cx="9824425" cy="5588319"/>
          </a:xfrm>
          <a:prstGeom prst="rect">
            <a:avLst/>
          </a:prstGeom>
        </p:spPr>
      </p:pic>
    </p:spTree>
    <p:extLst>
      <p:ext uri="{BB962C8B-B14F-4D97-AF65-F5344CB8AC3E}">
        <p14:creationId xmlns:p14="http://schemas.microsoft.com/office/powerpoint/2010/main" val="5576607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46232"/>
            <a:ext cx="12192000" cy="918839"/>
          </a:xfrm>
          <a:solidFill>
            <a:schemeClr val="accent6">
              <a:lumMod val="50000"/>
            </a:schemeClr>
          </a:solidFill>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a:lstStyle/>
          <a:p>
            <a:r>
              <a:rPr lang="en-US" dirty="0" smtClean="0">
                <a:solidFill>
                  <a:srgbClr val="FFC000"/>
                </a:solidFill>
              </a:rPr>
              <a:t>Data Visualization - RSL</a:t>
            </a:r>
            <a:endParaRPr lang="en-US" dirty="0">
              <a:solidFill>
                <a:srgbClr val="FFC000"/>
              </a:solidFill>
            </a:endParaRPr>
          </a:p>
        </p:txBody>
      </p:sp>
      <p:sp>
        <p:nvSpPr>
          <p:cNvPr id="20" name="Slide Number Placeholder 19"/>
          <p:cNvSpPr>
            <a:spLocks noGrp="1"/>
          </p:cNvSpPr>
          <p:nvPr>
            <p:ph type="sldNum" sz="quarter" idx="12"/>
          </p:nvPr>
        </p:nvSpPr>
        <p:spPr/>
        <p:txBody>
          <a:bodyPr/>
          <a:lstStyle/>
          <a:p>
            <a:fld id="{B550085F-C434-4B6B-8A14-A3C6C25CD3D6}" type="slidenum">
              <a:rPr lang="en-US" smtClean="0"/>
              <a:t>9</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8245" y="1265071"/>
            <a:ext cx="9835509" cy="5594624"/>
          </a:xfrm>
          <a:prstGeom prst="rect">
            <a:avLst/>
          </a:prstGeom>
        </p:spPr>
      </p:pic>
    </p:spTree>
    <p:extLst>
      <p:ext uri="{BB962C8B-B14F-4D97-AF65-F5344CB8AC3E}">
        <p14:creationId xmlns:p14="http://schemas.microsoft.com/office/powerpoint/2010/main" val="1597376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TotalTime>
  <Words>1187</Words>
  <Application>Microsoft Office PowerPoint</Application>
  <PresentationFormat>Widescreen</PresentationFormat>
  <Paragraphs>367</Paragraphs>
  <Slides>22</Slides>
  <Notes>22</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Symbol</vt:lpstr>
      <vt:lpstr>Office Theme</vt:lpstr>
      <vt:lpstr>Introduction</vt:lpstr>
      <vt:lpstr>Cell Behavior Analysis</vt:lpstr>
      <vt:lpstr>Data</vt:lpstr>
      <vt:lpstr>Data Visualization</vt:lpstr>
      <vt:lpstr>Data Visualization - EPA</vt:lpstr>
      <vt:lpstr>Data Visualization - FSL</vt:lpstr>
      <vt:lpstr>Data Visualization - PDL</vt:lpstr>
      <vt:lpstr>Data Visualization - RGDS</vt:lpstr>
      <vt:lpstr>Data Visualization - RSL</vt:lpstr>
      <vt:lpstr>Data Visualization - Combination </vt:lpstr>
      <vt:lpstr>Data Visualization – Moving AVG </vt:lpstr>
      <vt:lpstr>Clustering – Beginning Phase</vt:lpstr>
      <vt:lpstr>Clustering – Beginning Phase</vt:lpstr>
      <vt:lpstr>Clustering – Maturity Phase</vt:lpstr>
      <vt:lpstr>Clustering – Maturity Phase</vt:lpstr>
      <vt:lpstr>Cell Migration</vt:lpstr>
      <vt:lpstr>Insights</vt:lpstr>
      <vt:lpstr>Clustering – B Phase (Back-Up)</vt:lpstr>
      <vt:lpstr>Clustering – M Phase (Back-Up)</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Anomalies</dc:title>
  <dc:creator>Dogan Askan</dc:creator>
  <cp:lastModifiedBy>Dogan Askan</cp:lastModifiedBy>
  <cp:revision>171</cp:revision>
  <dcterms:created xsi:type="dcterms:W3CDTF">2015-10-15T01:05:55Z</dcterms:created>
  <dcterms:modified xsi:type="dcterms:W3CDTF">2016-04-22T23:25:36Z</dcterms:modified>
</cp:coreProperties>
</file>